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20"/>
    <p:restoredTop sz="59864"/>
  </p:normalViewPr>
  <p:slideViewPr>
    <p:cSldViewPr snapToGrid="0" snapToObjects="1">
      <p:cViewPr varScale="1">
        <p:scale>
          <a:sx n="53" d="100"/>
          <a:sy n="53" d="100"/>
        </p:scale>
        <p:origin x="162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a:defRPr sz="2000"/>
            </a:pPr>
            <a:r>
              <a:rPr lang="es-ES" dirty="0"/>
              <a:t>Bases de datos, hojas de cálculo, facturas, datos personales de clientes, etc., son muchos los datos que gestiona una</a:t>
            </a:r>
            <a:r>
              <a:rPr lang="es-ES" baseline="0" dirty="0"/>
              <a:t> universidad </a:t>
            </a:r>
            <a:r>
              <a:rPr lang="es-ES" dirty="0"/>
              <a:t>y no todos tienen la misma criticidad. Hay algunos que serán esenciales para el negocio y otros que serán más prescindibles. Es importante diferenciarlos y tenerlos localizados para garantizar su protección.</a:t>
            </a:r>
          </a:p>
          <a:p>
            <a:pPr>
              <a:defRPr sz="2000"/>
            </a:pPr>
            <a:r>
              <a:rPr lang="es-ES" dirty="0"/>
              <a:t>Una de las partes más importantes a la hora de proteger la información de una empresa es clasificarla correctamente antes de tomar ninguna acción.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lvl1pPr>
              <a:defRPr sz="2000"/>
            </a:lvl1pPr>
          </a:lstStyle>
          <a:p>
            <a:r>
              <a:rPr lang="es-ES" dirty="0"/>
              <a:t>Aunque existen múltiples herramientas para el cifrado de información, muchas aplicaciones de compresión de ficheros y ofimática disponen de la posibilidad de comprimir con contraseña, lo que puede ser suficiente, en la mayoría de los casos, si la contraseña utilizada es lo más robusta posible.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381000" y="685800"/>
            <a:ext cx="6096000" cy="3429000"/>
          </a:xfrm>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pPr marL="200526" indent="-200526" defTabSz="457200">
              <a:lnSpc>
                <a:spcPct val="90000"/>
              </a:lnSpc>
              <a:buSzPct val="100000"/>
              <a:buChar char="•"/>
              <a:defRPr sz="2000"/>
            </a:pPr>
            <a:r>
              <a:rPr lang="es-ES" dirty="0"/>
              <a:t>Cada tipo de fichero tiene sus propios metadatos, mientras que un fichero Word puede contener el autor del documento, una imagen puede incluir además sus dimensiones, información de dónde se tomó la foto o incluso el modelo de cámara utilizado.</a:t>
            </a:r>
          </a:p>
          <a:p>
            <a:pPr marL="200526" indent="-200526" defTabSz="457200">
              <a:lnSpc>
                <a:spcPct val="90000"/>
              </a:lnSpc>
              <a:buSzPct val="100000"/>
              <a:buChar char="•"/>
              <a:defRPr sz="2000"/>
            </a:pPr>
            <a:r>
              <a:rPr lang="es-ES" dirty="0"/>
              <a:t>En algunos casos pueden proporcionar información valiosa sobre nosotros a los </a:t>
            </a:r>
            <a:r>
              <a:rPr lang="es-ES" dirty="0" err="1"/>
              <a:t>ciberdelincuentes</a:t>
            </a:r>
            <a:r>
              <a:rPr lang="es-ES" dirty="0"/>
              <a:t> como nombres de usuario, fechas de creación o modificación de los documentos, ubicación de las fotografías, aplicación utilizada, etc.</a:t>
            </a:r>
          </a:p>
          <a:p>
            <a:pPr marL="200526" indent="-200526" defTabSz="457200">
              <a:lnSpc>
                <a:spcPct val="90000"/>
              </a:lnSpc>
              <a:buSzPct val="100000"/>
              <a:buChar char="•"/>
              <a:defRPr sz="2000"/>
            </a:pPr>
            <a:r>
              <a:rPr lang="es-ES" dirty="0"/>
              <a:t>Se debe eliminar los metadatos antes de enviar el fichero a otra persona o empresa, subirlos a la página web de la empresa o a un servicio de almacenamiento en la nube.</a:t>
            </a:r>
          </a:p>
          <a:p>
            <a:pPr marL="200526" indent="-200526" defTabSz="457200">
              <a:lnSpc>
                <a:spcPct val="90000"/>
              </a:lnSpc>
              <a:buSzPct val="100000"/>
              <a:buChar char="•"/>
              <a:defRPr sz="2000"/>
            </a:pPr>
            <a:r>
              <a:rPr lang="es-ES" dirty="0"/>
              <a:t>La mayoría de programas de ofimática incorporan funcionalidades para eliminar esta información, también se puede hacer desde el propio sistema operativo como es el caso de Windows.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25586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t>Una copia de seguridad es un proceso mediante el cual se duplica la información existente de un soporte a otro, con el fin de poder recuperarla. En una empresa, ante un incidente grave o un desastre, una copia de seguridad puede marcar la diferencia entre recuperarse o sufrir las consecuencias, en ocasiones tan severas que pondrán en riesgo la continuidad del negocio.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a:defRPr sz="2000"/>
            </a:pPr>
            <a:r>
              <a:t>Bases de datos, hojas de cálculo, facturas, datos personales de clientes, etc., son muchos los datos que gestiona una empresa y no todos tienen la misma criticidad. Hay algunos que serán esenciales para el negocio y otros que serán más prescindibles. Es importante diferenciarlos y tenerlos localizados para garantizar su protección.</a:t>
            </a:r>
          </a:p>
          <a:p>
            <a:pPr>
              <a:defRPr sz="2000"/>
            </a:pPr>
            <a:r>
              <a:t>Una de las partes más importantes a la hora de proteger la información de una empresa es clasificarla correctamente antes de tomar ninguna acción.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lvl1pPr marL="200526" indent="-200526">
              <a:buSzPct val="100000"/>
              <a:buChar char="•"/>
              <a:defRPr sz="2000"/>
            </a:lvl1pPr>
            <a:lvl2pPr marL="581526" indent="-200526">
              <a:buSzPct val="100000"/>
              <a:buChar char="•"/>
              <a:defRPr sz="2000"/>
            </a:lvl2pPr>
          </a:lstStyle>
          <a:p>
            <a:r>
              <a:rPr lang="es-ES" dirty="0"/>
              <a:t>El proceso de clasificación se puede dividir en 4 pasos.</a:t>
            </a:r>
          </a:p>
          <a:p>
            <a:pPr lvl="1"/>
            <a:r>
              <a:rPr lang="es-ES" dirty="0"/>
              <a:t>Inventariado. Tener en cuenta todos los recursos con los que cuenta la organización, tanto en formato físico, como en formato digital. Además, es conveniente catalogar otras características de los activos como su tamaño, ubicación o departamentos que intervienen en su gestión.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marL="171450" indent="-171450" defTabSz="457200">
              <a:buSzPct val="100000"/>
              <a:buFont typeface="Arial"/>
              <a:buChar char="•"/>
              <a:defRPr sz="2000"/>
            </a:pPr>
            <a:r>
              <a:rPr lang="es-ES" dirty="0"/>
              <a:t>El proceso de clasificación se puede dividir en 4 pasos.</a:t>
            </a:r>
          </a:p>
          <a:p>
            <a:pPr marL="400050" lvl="1" indent="-171450" defTabSz="457200">
              <a:buSzPct val="100000"/>
              <a:buFont typeface="Arial"/>
              <a:buChar char="•"/>
              <a:defRPr sz="2000"/>
            </a:pPr>
            <a:r>
              <a:rPr lang="es-ES" dirty="0"/>
              <a:t>Inventariado. </a:t>
            </a:r>
          </a:p>
          <a:p>
            <a:pPr marL="400050" lvl="1" indent="-171450" defTabSz="457200">
              <a:buSzPct val="100000"/>
              <a:buFont typeface="Arial"/>
              <a:buChar char="•"/>
              <a:defRPr sz="2000"/>
            </a:pPr>
            <a:r>
              <a:rPr lang="es-ES" dirty="0"/>
              <a:t>Criterios de clasificación. Cada universidad es un mundo y se debe escoger el que mejor se adapte a los requisitos de cada una de ellas. Se puede realizar la clasificación atendiendo a distintos criterios como la confidencialidad de la información. Por ejemplo:</a:t>
            </a:r>
          </a:p>
          <a:p>
            <a:pPr marL="628650" lvl="2" indent="-171450" defTabSz="457200">
              <a:buSzPct val="100000"/>
              <a:buFont typeface="Arial"/>
              <a:buChar char="•"/>
              <a:defRPr sz="2000"/>
            </a:pPr>
            <a:r>
              <a:rPr lang="es-ES" dirty="0"/>
              <a:t>confidencial: información de gran relevancia para el futuro de la universidad;</a:t>
            </a:r>
          </a:p>
          <a:p>
            <a:pPr marL="628650" lvl="2" indent="-171450" defTabSz="457200">
              <a:buSzPct val="100000"/>
              <a:buFont typeface="Arial"/>
              <a:buChar char="•"/>
              <a:defRPr sz="2000"/>
            </a:pPr>
            <a:r>
              <a:rPr lang="es-ES" dirty="0"/>
              <a:t>restringida: accesible, únicamente, para determinado personal de la organización y sin la cual no pueden desempeñar su trabajo;</a:t>
            </a:r>
          </a:p>
          <a:p>
            <a:pPr marL="628650" lvl="2" indent="-171450" defTabSz="457200">
              <a:buSzPct val="100000"/>
              <a:buFont typeface="Arial"/>
              <a:buChar char="•"/>
              <a:defRPr sz="2000"/>
            </a:pPr>
            <a:r>
              <a:rPr lang="es-ES" dirty="0"/>
              <a:t>uso interno: accesible, exclusivamente, para el personal de la universidad;</a:t>
            </a:r>
          </a:p>
          <a:p>
            <a:pPr marL="628650" lvl="2" indent="-171450" defTabSz="457200">
              <a:buSzPct val="100000"/>
              <a:buFont typeface="Arial"/>
              <a:buChar char="•"/>
              <a:defRPr sz="2000"/>
            </a:pPr>
            <a:r>
              <a:rPr lang="es-ES" dirty="0"/>
              <a:t>pública: información de dominio público como, por ejemplo, la publicada en la página web.</a:t>
            </a:r>
          </a:p>
          <a:p>
            <a:pPr marL="400050" lvl="1" indent="-171450" defTabSz="457200">
              <a:buSzPct val="100000"/>
              <a:buFont typeface="Arial"/>
              <a:buChar char="•"/>
              <a:defRPr sz="2000"/>
            </a:pPr>
            <a:r>
              <a:rPr lang="es-ES" dirty="0"/>
              <a:t>Clasificación de cada activo. etiquetar cada activo de forma adecuada, un ejemplo sería añadiendo etiquetas al comienzo del nombre del archivo.</a:t>
            </a:r>
          </a:p>
          <a:p>
            <a:pPr marL="400050" lvl="1" indent="-171450" defTabSz="457200">
              <a:buSzPct val="100000"/>
              <a:buFont typeface="Arial"/>
              <a:buChar char="•"/>
              <a:defRPr sz="2000"/>
            </a:pPr>
            <a:r>
              <a:rPr lang="es-ES" dirty="0"/>
              <a:t>Controles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02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marL="205740" indent="-205740">
              <a:buSzPct val="100000"/>
              <a:buFont typeface="Arial"/>
              <a:buChar char="•"/>
              <a:defRPr sz="2000"/>
            </a:pPr>
            <a:r>
              <a:rPr lang="es-ES" dirty="0"/>
              <a:t>Tratamiento de la información. Listado con los controles de seguridad que se llevarán a cabo con cada activo.</a:t>
            </a:r>
          </a:p>
          <a:p>
            <a:pPr marL="662940" lvl="1" indent="-205740">
              <a:buSzPct val="100000"/>
              <a:buFont typeface="Arial"/>
              <a:buChar char="•"/>
              <a:defRPr sz="2000"/>
            </a:pPr>
            <a:r>
              <a:rPr lang="es-ES" dirty="0"/>
              <a:t>Limitar el acceso de personas o grupos. Se deberá llevar un control de accesos para que la información sea accesible, únicamente, por el personal que la necesite para su trabajo, según los roles o perfiles. Por ejemplo, los datos de estudiantes no son necesarios para el personal del</a:t>
            </a:r>
            <a:r>
              <a:rPr lang="es-ES" baseline="0" dirty="0"/>
              <a:t> área de informática de la universidad</a:t>
            </a:r>
            <a:r>
              <a:rPr lang="es-ES" dirty="0"/>
              <a:t>, ni los datos</a:t>
            </a:r>
            <a:r>
              <a:rPr lang="es-ES" baseline="0" dirty="0"/>
              <a:t> de la carrera de un docente </a:t>
            </a:r>
            <a:r>
              <a:rPr lang="es-ES" dirty="0"/>
              <a:t>deben ser accesibles para los</a:t>
            </a:r>
            <a:r>
              <a:rPr lang="es-ES" baseline="0" dirty="0"/>
              <a:t> alumnos</a:t>
            </a:r>
            <a:r>
              <a:rPr lang="es-ES" dirty="0"/>
              <a:t>. No todos los miembros de la comunidad universitaria deben tener acceso a todos los recursos.</a:t>
            </a:r>
          </a:p>
          <a:p>
            <a:pPr marL="662940" lvl="1" indent="-205740">
              <a:buSzPct val="100000"/>
              <a:buFont typeface="Arial"/>
              <a:buChar char="•"/>
              <a:defRPr sz="2000"/>
            </a:pPr>
            <a:r>
              <a:rPr lang="es-ES" dirty="0"/>
              <a:t>Cifrado. Se hablará de ellos a continuación.</a:t>
            </a:r>
          </a:p>
          <a:p>
            <a:pPr marL="662940" lvl="1" indent="-205740">
              <a:buSzPct val="100000"/>
              <a:buFont typeface="Arial"/>
              <a:buChar char="•"/>
              <a:defRPr sz="2000"/>
            </a:pPr>
            <a:r>
              <a:rPr lang="es-ES" dirty="0"/>
              <a:t>Copias de seguridad. Se tratará en un recurso formativo próximo</a:t>
            </a:r>
          </a:p>
          <a:p>
            <a:pPr marL="662940" lvl="1" indent="-205740">
              <a:buSzPct val="100000"/>
              <a:buFont typeface="Arial"/>
              <a:buChar char="•"/>
              <a:defRPr sz="2000"/>
            </a:pPr>
            <a:r>
              <a:rPr lang="es-ES" dirty="0"/>
              <a:t>Medidas específicas como las indicadas en el recurso formativo anterior relativas al cumplimiento de la LOPDGDD u otra normativa que aplique a las</a:t>
            </a:r>
            <a:r>
              <a:rPr lang="es-ES" baseline="0" dirty="0"/>
              <a:t> universidades.</a:t>
            </a:r>
            <a:endParaRPr lang="es-ES" dirty="0"/>
          </a:p>
          <a:p>
            <a:pPr marL="662940" lvl="1" indent="-205740">
              <a:buSzPct val="100000"/>
              <a:buFont typeface="Arial"/>
              <a:buChar char="•"/>
              <a:defRPr sz="2000"/>
            </a:pPr>
            <a:r>
              <a:rPr lang="es-ES" dirty="0"/>
              <a:t>Medidas específicas para la información sujeta a acuerdos de confidencialidad.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marL="171450" indent="-171450" defTabSz="457200">
              <a:buSzPct val="100000"/>
              <a:buFont typeface="Arial"/>
              <a:buChar char="•"/>
              <a:defRPr sz="2000"/>
            </a:pPr>
            <a:r>
              <a:rPr lang="es-ES" dirty="0"/>
              <a:t>A la hora de proteger la información en formato electrónico, una de las medidas más eficaces es el cifrado de la información. Mediante esta técnica podemos ofuscar cualquier fichero y hacerlo inaccesible a otras personas que no sepan la clave de descifrado.</a:t>
            </a:r>
          </a:p>
          <a:p>
            <a:pPr marL="171450" indent="-171450" defTabSz="457200">
              <a:buSzPct val="100000"/>
              <a:buFont typeface="Arial"/>
              <a:buChar char="•"/>
              <a:defRPr sz="2000"/>
            </a:pPr>
            <a:r>
              <a:rPr lang="es-ES" dirty="0"/>
              <a:t>El cifrado es una de las mejores medidas de seguridad para el almacenamiento y transmisión de información sensible, especialmente a través de soportes y dispositivos móviles o servicios de almacenamiento en la nube.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marL="200526" indent="-200526">
              <a:buSzPct val="100000"/>
              <a:buChar char="•"/>
              <a:defRPr sz="2000"/>
            </a:pPr>
            <a:r>
              <a:rPr lang="es-ES" dirty="0"/>
              <a:t>· Recomendaciones para tener un buen cifrado de la información:</a:t>
            </a:r>
          </a:p>
          <a:p>
            <a:pPr marL="581526" lvl="1" indent="-200526">
              <a:buSzPct val="100000"/>
              <a:buChar char="•"/>
              <a:defRPr sz="2000"/>
            </a:pPr>
            <a:r>
              <a:rPr lang="es-ES" dirty="0"/>
              <a:t>la clave elegida para el cifrado debe ser lo más robusta posible;</a:t>
            </a:r>
          </a:p>
          <a:p>
            <a:pPr marL="581526" lvl="1" indent="-200526">
              <a:buSzPct val="100000"/>
              <a:buChar char="•"/>
              <a:defRPr sz="2000"/>
            </a:pPr>
            <a:r>
              <a:rPr lang="es-ES" dirty="0"/>
              <a:t>se ha de escoger un algoritmo criptográfico fuerte, preferiblemente de dominio público, como AES-256, evitando el uso de aquellos que ya ha sido comprometida su robustez;</a:t>
            </a:r>
          </a:p>
          <a:p>
            <a:pPr marL="962526" lvl="2" indent="-200526">
              <a:buSzPct val="100000"/>
              <a:buChar char="•"/>
              <a:defRPr sz="2000"/>
            </a:pPr>
            <a:r>
              <a:rPr lang="es-ES" dirty="0"/>
              <a:t>cada cierto tiempo se debe comprobar que el método criptográfico elegido no es vulnerable;</a:t>
            </a:r>
          </a:p>
          <a:p>
            <a:pPr marL="581526" lvl="1" indent="-200526">
              <a:buSzPct val="100000"/>
              <a:buChar char="•"/>
              <a:defRPr sz="2000"/>
            </a:pPr>
            <a:r>
              <a:rPr lang="es-ES" dirty="0"/>
              <a:t>la perdida de la clave de descifrado imposibilitará el acceso a la información. Se debe almacenar en un lugar seguro y del que se pueda recuperar;</a:t>
            </a:r>
          </a:p>
          <a:p>
            <a:pPr marL="581526" lvl="1" indent="-200526">
              <a:buSzPct val="100000"/>
              <a:buChar char="•"/>
              <a:defRPr sz="2000"/>
            </a:pPr>
            <a:r>
              <a:rPr lang="es-ES" dirty="0"/>
              <a:t>la herramienta de cifrado, como sucede con todo el software, debe estar actualizada a la última versión.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685800" y="1597819"/>
            <a:ext cx="7772400" cy="1102521"/>
          </a:xfrm>
          <a:prstGeom prst="rect">
            <a:avLst/>
          </a:prstGeom>
        </p:spPr>
        <p:txBody>
          <a:bodyPr/>
          <a:lstStyle/>
          <a:p>
            <a:r>
              <a:t>Texto del título</a:t>
            </a:r>
          </a:p>
        </p:txBody>
      </p:sp>
      <p:sp>
        <p:nvSpPr>
          <p:cNvPr id="12" name="Nivel de texto 1…"/>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722312" y="3305176"/>
            <a:ext cx="7772401" cy="1021558"/>
          </a:xfrm>
          <a:prstGeom prst="rect">
            <a:avLst/>
          </a:prstGeom>
        </p:spPr>
        <p:txBody>
          <a:bodyPr anchor="t"/>
          <a:lstStyle>
            <a:lvl1pPr algn="l">
              <a:defRPr sz="4000" b="1" cap="all"/>
            </a:lvl1pPr>
          </a:lstStyle>
          <a:p>
            <a:r>
              <a:t>Texto del título</a:t>
            </a:r>
          </a:p>
        </p:txBody>
      </p:sp>
      <p:sp>
        <p:nvSpPr>
          <p:cNvPr id="30" name="Nivel de texto 1…"/>
          <p:cNvSpPr txBox="1">
            <a:spLocks noGrp="1"/>
          </p:cNvSpPr>
          <p:nvPr>
            <p:ph type="body" sz="quarter" idx="1"/>
          </p:nvPr>
        </p:nvSpPr>
        <p:spPr>
          <a:xfrm>
            <a:off x="722312" y="2180033"/>
            <a:ext cx="7772401" cy="1125142"/>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457200" y="900112"/>
            <a:ext cx="4038600" cy="2545559"/>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prstGeom prst="rect">
            <a:avLst/>
          </a:prstGeom>
        </p:spPr>
        <p:txBody>
          <a:bodyPr/>
          <a:lstStyle/>
          <a:p>
            <a:r>
              <a:t>Texto del título</a:t>
            </a:r>
          </a:p>
        </p:txBody>
      </p:sp>
      <p:sp>
        <p:nvSpPr>
          <p:cNvPr id="48" name="Nivel de texto 1…"/>
          <p:cNvSpPr txBox="1">
            <a:spLocks noGrp="1"/>
          </p:cNvSpPr>
          <p:nvPr>
            <p:ph type="body" sz="quarter" idx="1"/>
          </p:nvPr>
        </p:nvSpPr>
        <p:spPr>
          <a:xfrm>
            <a:off x="457200" y="1151333"/>
            <a:ext cx="4040188" cy="479824"/>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4 Marcador de texto"/>
          <p:cNvSpPr>
            <a:spLocks noGrp="1"/>
          </p:cNvSpPr>
          <p:nvPr>
            <p:ph type="body" sz="quarter" idx="13"/>
          </p:nvPr>
        </p:nvSpPr>
        <p:spPr>
          <a:xfrm>
            <a:off x="4645026" y="1151333"/>
            <a:ext cx="4041777" cy="479824"/>
          </a:xfrm>
          <a:prstGeom prst="rect">
            <a:avLst/>
          </a:prstGeom>
        </p:spPr>
        <p:txBody>
          <a:bodyPr anchor="b"/>
          <a:lstStyle/>
          <a:p>
            <a:pPr marL="274320" indent="-274320" defTabSz="731520">
              <a:spcBef>
                <a:spcPts val="500"/>
              </a:spcBef>
              <a:defRPr sz="2560"/>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ó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457201" y="204785"/>
            <a:ext cx="3008315" cy="871540"/>
          </a:xfrm>
          <a:prstGeom prst="rect">
            <a:avLst/>
          </a:prstGeom>
        </p:spPr>
        <p:txBody>
          <a:bodyPr anchor="b"/>
          <a:lstStyle>
            <a:lvl1pPr algn="l">
              <a:defRPr sz="2000" b="1"/>
            </a:lvl1pPr>
          </a:lstStyle>
          <a:p>
            <a:r>
              <a:t>Texto del título</a:t>
            </a:r>
          </a:p>
        </p:txBody>
      </p:sp>
      <p:sp>
        <p:nvSpPr>
          <p:cNvPr id="73" name="Nivel de texto 1…"/>
          <p:cNvSpPr txBox="1">
            <a:spLocks noGrp="1"/>
          </p:cNvSpPr>
          <p:nvPr>
            <p:ph type="body" idx="1"/>
          </p:nvPr>
        </p:nvSpPr>
        <p:spPr>
          <a:xfrm>
            <a:off x="3575050" y="204788"/>
            <a:ext cx="5111750" cy="4389836"/>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4" name="3 Marcador de texto"/>
          <p:cNvSpPr>
            <a:spLocks noGrp="1"/>
          </p:cNvSpPr>
          <p:nvPr>
            <p:ph type="body" sz="half" idx="13"/>
          </p:nvPr>
        </p:nvSpPr>
        <p:spPr>
          <a:xfrm>
            <a:off x="457200" y="1076326"/>
            <a:ext cx="3008316" cy="3518297"/>
          </a:xfrm>
          <a:prstGeom prst="rect">
            <a:avLst/>
          </a:prstGeom>
        </p:spPr>
        <p:txBody>
          <a:bodyPr/>
          <a:lstStyle/>
          <a:p>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1792288" y="3600450"/>
            <a:ext cx="5486402" cy="425054"/>
          </a:xfrm>
          <a:prstGeom prst="rect">
            <a:avLst/>
          </a:prstGeom>
        </p:spPr>
        <p:txBody>
          <a:bodyPr anchor="b"/>
          <a:lstStyle>
            <a:lvl1pPr algn="l">
              <a:defRPr sz="2000" b="1"/>
            </a:lvl1pPr>
          </a:lstStyle>
          <a:p>
            <a:r>
              <a:t>Texto del título</a:t>
            </a:r>
          </a:p>
        </p:txBody>
      </p:sp>
      <p:sp>
        <p:nvSpPr>
          <p:cNvPr id="83" name="2 Marcador de posición de imagen"/>
          <p:cNvSpPr>
            <a:spLocks noGrp="1"/>
          </p:cNvSpPr>
          <p:nvPr>
            <p:ph type="pic" sz="half" idx="13"/>
          </p:nvPr>
        </p:nvSpPr>
        <p:spPr>
          <a:xfrm>
            <a:off x="1792288" y="459581"/>
            <a:ext cx="5486402" cy="3086101"/>
          </a:xfrm>
          <a:prstGeom prst="rect">
            <a:avLst/>
          </a:prstGeom>
        </p:spPr>
        <p:txBody>
          <a:bodyPr lIns="91439" tIns="45719" rIns="91439" bIns="45719">
            <a:noAutofit/>
          </a:bodyPr>
          <a:lstStyle/>
          <a:p>
            <a:endParaRPr/>
          </a:p>
        </p:txBody>
      </p:sp>
      <p:sp>
        <p:nvSpPr>
          <p:cNvPr id="84" name="Nivel de texto 1…"/>
          <p:cNvSpPr txBox="1">
            <a:spLocks noGrp="1"/>
          </p:cNvSpPr>
          <p:nvPr>
            <p:ph type="body" sz="quarter" idx="1"/>
          </p:nvPr>
        </p:nvSpPr>
        <p:spPr>
          <a:xfrm>
            <a:off x="1792288" y="4025503"/>
            <a:ext cx="5486402" cy="603649"/>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Texto del título</a:t>
            </a:r>
          </a:p>
        </p:txBody>
      </p:sp>
      <p:sp>
        <p:nvSpPr>
          <p:cNvPr id="3" name="Nivel de texto 1…"/>
          <p:cNvSpPr txBox="1">
            <a:spLocks noGrp="1"/>
          </p:cNvSpPr>
          <p:nvPr>
            <p:ph type="body" idx="1"/>
          </p:nvPr>
        </p:nvSpPr>
        <p:spPr>
          <a:xfrm>
            <a:off x="457200" y="1200150"/>
            <a:ext cx="8229600" cy="3394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8428178" y="4769565"/>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n" descr="Imagen"/>
          <p:cNvPicPr>
            <a:picLocks noChangeAspect="1"/>
          </p:cNvPicPr>
          <p:nvPr/>
        </p:nvPicPr>
        <p:blipFill rotWithShape="1">
          <a:blip r:embed="rId3"/>
          <a:srcRect t="22539"/>
          <a:stretch/>
        </p:blipFill>
        <p:spPr>
          <a:xfrm>
            <a:off x="-1" y="-1"/>
            <a:ext cx="9144001" cy="3600345"/>
          </a:xfrm>
          <a:prstGeom prst="rect">
            <a:avLst/>
          </a:prstGeom>
          <a:ln w="12700">
            <a:miter lim="400000"/>
          </a:ln>
        </p:spPr>
      </p:pic>
      <p:sp>
        <p:nvSpPr>
          <p:cNvPr id="95" name="Triángulo"/>
          <p:cNvSpPr/>
          <p:nvPr/>
        </p:nvSpPr>
        <p:spPr>
          <a:xfrm rot="13500000" flipH="1">
            <a:off x="5386499" y="3904550"/>
            <a:ext cx="2539794" cy="25397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1E8DD"/>
          </a:solidFill>
          <a:ln w="12700">
            <a:miter lim="400000"/>
          </a:ln>
        </p:spPr>
        <p:txBody>
          <a:bodyPr lIns="45718" tIns="45718" rIns="45718" bIns="45718" anchor="ctr"/>
          <a:lstStyle/>
          <a:p>
            <a:pPr>
              <a:defRPr>
                <a:latin typeface="+mn-lt"/>
                <a:ea typeface="+mn-ea"/>
                <a:cs typeface="+mn-cs"/>
                <a:sym typeface="Calibri"/>
              </a:defRPr>
            </a:pPr>
            <a:endParaRPr/>
          </a:p>
        </p:txBody>
      </p:sp>
      <p:sp>
        <p:nvSpPr>
          <p:cNvPr id="96" name="Rectángulo"/>
          <p:cNvSpPr/>
          <p:nvPr/>
        </p:nvSpPr>
        <p:spPr>
          <a:xfrm rot="18900000">
            <a:off x="5544349" y="-3558453"/>
            <a:ext cx="3773801" cy="8908684"/>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97" name="CuadroTexto 6"/>
          <p:cNvSpPr txBox="1"/>
          <p:nvPr/>
        </p:nvSpPr>
        <p:spPr>
          <a:xfrm>
            <a:off x="234265" y="3368073"/>
            <a:ext cx="5414363" cy="662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3700">
                <a:solidFill>
                  <a:srgbClr val="E73137"/>
                </a:solidFill>
                <a:latin typeface="Lato Bold"/>
                <a:ea typeface="Lato Bold"/>
                <a:cs typeface="Lato Bold"/>
                <a:sym typeface="Lato Bold"/>
              </a:defRPr>
            </a:lvl1pPr>
          </a:lstStyle>
          <a:p>
            <a:r>
              <a:t>LA INFORMACIÓN</a:t>
            </a:r>
          </a:p>
        </p:txBody>
      </p:sp>
      <p:sp>
        <p:nvSpPr>
          <p:cNvPr id="98" name="4 Rectángulo"/>
          <p:cNvSpPr txBox="1"/>
          <p:nvPr/>
        </p:nvSpPr>
        <p:spPr>
          <a:xfrm>
            <a:off x="261458" y="4027601"/>
            <a:ext cx="4220395"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000">
                <a:solidFill>
                  <a:srgbClr val="595959"/>
                </a:solidFill>
                <a:latin typeface="Lato Regular"/>
                <a:ea typeface="Lato Regular"/>
                <a:cs typeface="Lato Regular"/>
                <a:sym typeface="Lato Regular"/>
              </a:defRPr>
            </a:lvl1pPr>
          </a:lstStyle>
          <a:p>
            <a:r>
              <a:t>Clasificación, cifrado y metadatos</a:t>
            </a:r>
          </a:p>
        </p:txBody>
      </p:sp>
      <p:sp>
        <p:nvSpPr>
          <p:cNvPr id="99" name="Triángulo"/>
          <p:cNvSpPr/>
          <p:nvPr/>
        </p:nvSpPr>
        <p:spPr>
          <a:xfrm rot="18900000">
            <a:off x="4395899" y="-1271960"/>
            <a:ext cx="2539794" cy="25397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DA3C44"/>
          </a:solidFill>
          <a:ln w="12700">
            <a:miter lim="400000"/>
          </a:ln>
        </p:spPr>
        <p:txBody>
          <a:bodyPr lIns="45718" tIns="45718" rIns="45718" bIns="45718" anchor="ctr"/>
          <a:lstStyle/>
          <a:p>
            <a:pPr>
              <a:defRPr>
                <a:latin typeface="+mn-lt"/>
                <a:ea typeface="+mn-ea"/>
                <a:cs typeface="+mn-cs"/>
                <a:sym typeface="Calibri"/>
              </a:defRPr>
            </a:pPr>
            <a:endParaRPr/>
          </a:p>
        </p:txBody>
      </p:sp>
      <p:sp>
        <p:nvSpPr>
          <p:cNvPr id="100" name="Rectángulo"/>
          <p:cNvSpPr/>
          <p:nvPr/>
        </p:nvSpPr>
        <p:spPr>
          <a:xfrm rot="18900000">
            <a:off x="5743680" y="-2079933"/>
            <a:ext cx="418096" cy="8908685"/>
          </a:xfrm>
          <a:prstGeom prst="rect">
            <a:avLst/>
          </a:prstGeom>
          <a:solidFill>
            <a:srgbClr val="8ABDB6"/>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13" name="5 Imagen">
            <a:extLst>
              <a:ext uri="{FF2B5EF4-FFF2-40B4-BE49-F238E27FC236}">
                <a16:creationId xmlns:a16="http://schemas.microsoft.com/office/drawing/2014/main" id="{B2AA544C-295C-B14B-8C1B-D0A41F4068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41274"/>
            <a:ext cx="1367387" cy="361706"/>
          </a:xfrm>
          <a:prstGeom prst="rect">
            <a:avLst/>
          </a:prstGeom>
        </p:spPr>
      </p:pic>
      <p:pic>
        <p:nvPicPr>
          <p:cNvPr id="15" name="6 Imagen" descr="6 Imagen">
            <a:extLst>
              <a:ext uri="{FF2B5EF4-FFF2-40B4-BE49-F238E27FC236}">
                <a16:creationId xmlns:a16="http://schemas.microsoft.com/office/drawing/2014/main" id="{CA479275-DEE5-FB49-972D-29A069CC61D3}"/>
              </a:ext>
            </a:extLst>
          </p:cNvPr>
          <p:cNvPicPr>
            <a:picLocks noChangeAspect="1"/>
          </p:cNvPicPr>
          <p:nvPr/>
        </p:nvPicPr>
        <p:blipFill>
          <a:blip r:embed="rId5"/>
          <a:stretch>
            <a:fillRect/>
          </a:stretch>
        </p:blipFill>
        <p:spPr>
          <a:xfrm>
            <a:off x="6006348" y="4409791"/>
            <a:ext cx="1300095" cy="308499"/>
          </a:xfrm>
          <a:prstGeom prst="rect">
            <a:avLst/>
          </a:prstGeom>
          <a:ln w="12700">
            <a:miter lim="400000"/>
          </a:ln>
        </p:spPr>
      </p:pic>
      <p:pic>
        <p:nvPicPr>
          <p:cNvPr id="16" name="Imagen" descr="Imagen">
            <a:extLst>
              <a:ext uri="{FF2B5EF4-FFF2-40B4-BE49-F238E27FC236}">
                <a16:creationId xmlns:a16="http://schemas.microsoft.com/office/drawing/2014/main" id="{27D9ED07-6C92-E044-8C35-87520F5D55A2}"/>
              </a:ext>
            </a:extLst>
          </p:cNvPr>
          <p:cNvPicPr>
            <a:picLocks noChangeAspect="1"/>
          </p:cNvPicPr>
          <p:nvPr/>
        </p:nvPicPr>
        <p:blipFill>
          <a:blip r:embed="rId6"/>
          <a:stretch>
            <a:fillRect/>
          </a:stretch>
        </p:blipFill>
        <p:spPr>
          <a:xfrm>
            <a:off x="6952394" y="1730157"/>
            <a:ext cx="1300095" cy="224554"/>
          </a:xfrm>
          <a:prstGeom prst="rect">
            <a:avLst/>
          </a:prstGeom>
          <a:ln w="12700">
            <a:miter lim="400000"/>
          </a:ln>
        </p:spPr>
      </p:pic>
      <p:pic>
        <p:nvPicPr>
          <p:cNvPr id="2" name="Picture 1">
            <a:extLst>
              <a:ext uri="{FF2B5EF4-FFF2-40B4-BE49-F238E27FC236}">
                <a16:creationId xmlns:a16="http://schemas.microsoft.com/office/drawing/2014/main" id="{0928D53F-F4BA-47C2-8529-4A8D62AA0EED}"/>
              </a:ext>
            </a:extLst>
          </p:cNvPr>
          <p:cNvPicPr>
            <a:picLocks noChangeAspect="1"/>
          </p:cNvPicPr>
          <p:nvPr/>
        </p:nvPicPr>
        <p:blipFill>
          <a:blip r:embed="rId7"/>
          <a:stretch>
            <a:fillRect/>
          </a:stretch>
        </p:blipFill>
        <p:spPr>
          <a:xfrm>
            <a:off x="6890173" y="2230429"/>
            <a:ext cx="1562129" cy="74572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agen" descr="Imagen"/>
          <p:cNvPicPr>
            <a:picLocks noChangeAspect="1"/>
          </p:cNvPicPr>
          <p:nvPr/>
        </p:nvPicPr>
        <p:blipFill>
          <a:blip r:embed="rId2"/>
          <a:stretch>
            <a:fillRect/>
          </a:stretch>
        </p:blipFill>
        <p:spPr>
          <a:xfrm>
            <a:off x="1562100" y="-13396"/>
            <a:ext cx="7594600" cy="2578101"/>
          </a:xfrm>
          <a:prstGeom prst="rect">
            <a:avLst/>
          </a:prstGeom>
          <a:ln w="12700">
            <a:miter lim="400000"/>
          </a:ln>
        </p:spPr>
      </p:pic>
      <p:sp>
        <p:nvSpPr>
          <p:cNvPr id="226" name="12 Triángulo rectángulo"/>
          <p:cNvSpPr/>
          <p:nvPr/>
        </p:nvSpPr>
        <p:spPr>
          <a:xfrm rot="13500000">
            <a:off x="-2932068" y="-353702"/>
            <a:ext cx="5864135" cy="58641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27" name="4 Rectángulo"/>
          <p:cNvSpPr/>
          <p:nvPr/>
        </p:nvSpPr>
        <p:spPr>
          <a:xfrm>
            <a:off x="0" y="2571750"/>
            <a:ext cx="9144000" cy="18001"/>
          </a:xfrm>
          <a:prstGeom prst="rect">
            <a:avLst/>
          </a:prstGeom>
          <a:solidFill>
            <a:srgbClr val="F0E8DD"/>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28" name="11 Triángulo rectángulo"/>
          <p:cNvSpPr/>
          <p:nvPr/>
        </p:nvSpPr>
        <p:spPr>
          <a:xfrm rot="2700000">
            <a:off x="8070057" y="1504426"/>
            <a:ext cx="2147886" cy="21478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E8DD"/>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29" name="12 Triángulo rectángulo"/>
          <p:cNvSpPr/>
          <p:nvPr/>
        </p:nvSpPr>
        <p:spPr>
          <a:xfrm rot="2700000">
            <a:off x="8473968" y="1863837"/>
            <a:ext cx="1429062" cy="14290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8BBEB6"/>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30" name="14 CuadroTexto"/>
          <p:cNvSpPr txBox="1"/>
          <p:nvPr/>
        </p:nvSpPr>
        <p:spPr>
          <a:xfrm>
            <a:off x="297238" y="3414266"/>
            <a:ext cx="8549524" cy="700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600">
                <a:solidFill>
                  <a:srgbClr val="DA3C44"/>
                </a:solidFill>
                <a:latin typeface="Lato Regular"/>
                <a:ea typeface="Lato Regular"/>
                <a:cs typeface="Lato Regular"/>
                <a:sym typeface="Lato Regular"/>
              </a:defRPr>
            </a:lvl1pPr>
          </a:lstStyle>
          <a:p>
            <a:r>
              <a:t>Especialmente indicada para información sensible</a:t>
            </a:r>
          </a:p>
        </p:txBody>
      </p:sp>
      <p:sp>
        <p:nvSpPr>
          <p:cNvPr id="231" name="13 Pentágono"/>
          <p:cNvSpPr/>
          <p:nvPr/>
        </p:nvSpPr>
        <p:spPr>
          <a:xfrm rot="5400000">
            <a:off x="477812" y="-154287"/>
            <a:ext cx="627536" cy="936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32"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4.</a:t>
            </a:r>
          </a:p>
        </p:txBody>
      </p:sp>
      <p:pic>
        <p:nvPicPr>
          <p:cNvPr id="233" name="6 Imagen" descr="6 Imagen"/>
          <p:cNvPicPr>
            <a:picLocks noChangeAspect="1"/>
          </p:cNvPicPr>
          <p:nvPr/>
        </p:nvPicPr>
        <p:blipFill>
          <a:blip r:embed="rId3"/>
          <a:stretch>
            <a:fillRect/>
          </a:stretch>
        </p:blipFill>
        <p:spPr>
          <a:xfrm>
            <a:off x="157873" y="4696323"/>
            <a:ext cx="1300095" cy="308499"/>
          </a:xfrm>
          <a:prstGeom prst="rect">
            <a:avLst/>
          </a:prstGeom>
          <a:ln w="12700">
            <a:miter lim="400000"/>
          </a:ln>
        </p:spPr>
      </p:pic>
      <p:pic>
        <p:nvPicPr>
          <p:cNvPr id="234" name="Imagen" descr="Imagen"/>
          <p:cNvPicPr>
            <a:picLocks noChangeAspect="1"/>
          </p:cNvPicPr>
          <p:nvPr/>
        </p:nvPicPr>
        <p:blipFill>
          <a:blip r:embed="rId4"/>
          <a:stretch>
            <a:fillRect/>
          </a:stretch>
        </p:blipFill>
        <p:spPr>
          <a:xfrm>
            <a:off x="7676274" y="4789096"/>
            <a:ext cx="1300095" cy="22455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n" descr="Imagen"/>
          <p:cNvPicPr>
            <a:picLocks noChangeAspect="1"/>
          </p:cNvPicPr>
          <p:nvPr/>
        </p:nvPicPr>
        <p:blipFill>
          <a:blip r:embed="rId3"/>
          <a:stretch>
            <a:fillRect/>
          </a:stretch>
        </p:blipFill>
        <p:spPr>
          <a:xfrm>
            <a:off x="1549400" y="3174"/>
            <a:ext cx="7594600" cy="2565401"/>
          </a:xfrm>
          <a:prstGeom prst="rect">
            <a:avLst/>
          </a:prstGeom>
          <a:ln w="12700">
            <a:miter lim="400000"/>
          </a:ln>
        </p:spPr>
      </p:pic>
      <p:sp>
        <p:nvSpPr>
          <p:cNvPr id="237" name="12 Triángulo rectángulo"/>
          <p:cNvSpPr/>
          <p:nvPr/>
        </p:nvSpPr>
        <p:spPr>
          <a:xfrm rot="13500000">
            <a:off x="-2932068" y="-353702"/>
            <a:ext cx="5864135" cy="58641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38" name="4 Rectángulo"/>
          <p:cNvSpPr/>
          <p:nvPr/>
        </p:nvSpPr>
        <p:spPr>
          <a:xfrm>
            <a:off x="0" y="2571750"/>
            <a:ext cx="9144000" cy="18001"/>
          </a:xfrm>
          <a:prstGeom prst="rect">
            <a:avLst/>
          </a:prstGeom>
          <a:solidFill>
            <a:srgbClr val="F0E8DD"/>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39" name="11 Triángulo rectángulo"/>
          <p:cNvSpPr/>
          <p:nvPr/>
        </p:nvSpPr>
        <p:spPr>
          <a:xfrm rot="2700000">
            <a:off x="8070057" y="1504426"/>
            <a:ext cx="2147886" cy="21478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E8DD"/>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40" name="12 Triángulo rectángulo"/>
          <p:cNvSpPr/>
          <p:nvPr/>
        </p:nvSpPr>
        <p:spPr>
          <a:xfrm rot="2700000">
            <a:off x="8473968" y="1863837"/>
            <a:ext cx="1429062" cy="14290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8BBEB6"/>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41" name="13 Pentágono"/>
          <p:cNvSpPr/>
          <p:nvPr/>
        </p:nvSpPr>
        <p:spPr>
          <a:xfrm rot="5400000">
            <a:off x="477812" y="-154287"/>
            <a:ext cx="627536" cy="936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42"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4.</a:t>
            </a:r>
          </a:p>
        </p:txBody>
      </p:sp>
      <p:pic>
        <p:nvPicPr>
          <p:cNvPr id="243"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44"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246" name="14 CuadroTexto"/>
          <p:cNvSpPr txBox="1"/>
          <p:nvPr/>
        </p:nvSpPr>
        <p:spPr>
          <a:xfrm>
            <a:off x="297238" y="1908626"/>
            <a:ext cx="8549524" cy="1996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ts val="4200"/>
              </a:lnSpc>
              <a:defRPr sz="2600">
                <a:solidFill>
                  <a:srgbClr val="DA3C44"/>
                </a:solidFill>
                <a:latin typeface="Lato Regular"/>
                <a:ea typeface="Lato Regular"/>
                <a:cs typeface="Lato Regular"/>
                <a:sym typeface="Lato Regular"/>
              </a:defRPr>
            </a:pPr>
            <a:r>
              <a:rPr dirty="0" err="1"/>
              <a:t>Recomendaciones</a:t>
            </a:r>
            <a:endParaRPr lang="es-ES" dirty="0"/>
          </a:p>
          <a:p>
            <a:pPr>
              <a:lnSpc>
                <a:spcPts val="3200"/>
              </a:lnSpc>
              <a:defRPr>
                <a:solidFill>
                  <a:srgbClr val="435362"/>
                </a:solidFill>
                <a:latin typeface="Lato Regular"/>
                <a:ea typeface="Lato Regular"/>
                <a:cs typeface="Lato Regular"/>
                <a:sym typeface="Lato Regular"/>
              </a:defRPr>
            </a:pPr>
            <a:r>
              <a:rPr lang="es-ES" dirty="0"/>
              <a:t> _________</a:t>
            </a:r>
          </a:p>
          <a:p>
            <a:pPr>
              <a:lnSpc>
                <a:spcPts val="3200"/>
              </a:lnSpc>
              <a:defRPr sz="2000">
                <a:solidFill>
                  <a:srgbClr val="435362"/>
                </a:solidFill>
                <a:latin typeface="Lato Bold"/>
                <a:ea typeface="Lato Bold"/>
                <a:cs typeface="Lato Bold"/>
                <a:sym typeface="Lato Bold"/>
              </a:defRPr>
            </a:pPr>
            <a:r>
              <a:rPr dirty="0"/>
              <a:t>· Clave </a:t>
            </a:r>
            <a:r>
              <a:rPr dirty="0" err="1"/>
              <a:t>robusta</a:t>
            </a:r>
            <a:endParaRPr dirty="0"/>
          </a:p>
          <a:p>
            <a:pPr>
              <a:lnSpc>
                <a:spcPts val="3200"/>
              </a:lnSpc>
              <a:defRPr sz="2000">
                <a:solidFill>
                  <a:srgbClr val="435362"/>
                </a:solidFill>
                <a:latin typeface="Lato Bold"/>
                <a:ea typeface="Lato Bold"/>
                <a:cs typeface="Lato Bold"/>
                <a:sym typeface="Lato Bold"/>
              </a:defRPr>
            </a:pPr>
            <a:r>
              <a:rPr dirty="0"/>
              <a:t>· </a:t>
            </a:r>
            <a:r>
              <a:rPr dirty="0" err="1"/>
              <a:t>Algoritmo</a:t>
            </a:r>
            <a:r>
              <a:rPr dirty="0"/>
              <a:t> </a:t>
            </a:r>
            <a:r>
              <a:rPr dirty="0" err="1"/>
              <a:t>criptográfico</a:t>
            </a:r>
            <a:r>
              <a:rPr dirty="0"/>
              <a:t> </a:t>
            </a:r>
            <a:r>
              <a:rPr dirty="0" err="1"/>
              <a:t>fuerte</a:t>
            </a:r>
            <a:r>
              <a:rPr dirty="0"/>
              <a:t> de </a:t>
            </a:r>
            <a:r>
              <a:rPr dirty="0" err="1"/>
              <a:t>dominio</a:t>
            </a:r>
            <a:r>
              <a:rPr dirty="0"/>
              <a:t> </a:t>
            </a:r>
            <a:r>
              <a:rPr dirty="0" err="1"/>
              <a:t>público</a:t>
            </a:r>
            <a:endParaRPr dirty="0"/>
          </a:p>
          <a:p>
            <a:pPr>
              <a:lnSpc>
                <a:spcPts val="3200"/>
              </a:lnSpc>
              <a:defRPr sz="2000">
                <a:solidFill>
                  <a:srgbClr val="435362"/>
                </a:solidFill>
                <a:latin typeface="Lato Bold"/>
                <a:ea typeface="Lato Bold"/>
                <a:cs typeface="Lato Bold"/>
                <a:sym typeface="Lato Bold"/>
              </a:defRPr>
            </a:pPr>
            <a:r>
              <a:rPr dirty="0"/>
              <a:t>· Sin clave de </a:t>
            </a:r>
            <a:r>
              <a:rPr dirty="0" err="1"/>
              <a:t>descifrado</a:t>
            </a:r>
            <a:r>
              <a:rPr dirty="0"/>
              <a:t> no hay </a:t>
            </a:r>
            <a:r>
              <a:rPr dirty="0" err="1"/>
              <a:t>información</a:t>
            </a:r>
            <a:endParaRPr dirty="0"/>
          </a:p>
          <a:p>
            <a:pPr>
              <a:lnSpc>
                <a:spcPts val="3200"/>
              </a:lnSpc>
              <a:defRPr sz="2000">
                <a:solidFill>
                  <a:srgbClr val="435362"/>
                </a:solidFill>
                <a:latin typeface="Lato Bold"/>
                <a:ea typeface="Lato Bold"/>
                <a:cs typeface="Lato Bold"/>
                <a:sym typeface="Lato Bold"/>
              </a:defRPr>
            </a:pPr>
            <a:r>
              <a:rPr dirty="0"/>
              <a:t>· </a:t>
            </a:r>
            <a:r>
              <a:rPr dirty="0" err="1"/>
              <a:t>Herramienta</a:t>
            </a:r>
            <a:r>
              <a:rPr dirty="0"/>
              <a:t> de </a:t>
            </a:r>
            <a:r>
              <a:rPr dirty="0" err="1"/>
              <a:t>cifrado</a:t>
            </a:r>
            <a:r>
              <a:rPr dirty="0"/>
              <a:t> </a:t>
            </a:r>
            <a:r>
              <a:rPr dirty="0" err="1"/>
              <a:t>actualizada</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agen" descr="Imagen"/>
          <p:cNvPicPr>
            <a:picLocks noChangeAspect="1"/>
          </p:cNvPicPr>
          <p:nvPr/>
        </p:nvPicPr>
        <p:blipFill>
          <a:blip r:embed="rId3"/>
          <a:stretch>
            <a:fillRect/>
          </a:stretch>
        </p:blipFill>
        <p:spPr>
          <a:xfrm>
            <a:off x="1524000" y="-9526"/>
            <a:ext cx="7620000" cy="2565401"/>
          </a:xfrm>
          <a:prstGeom prst="rect">
            <a:avLst/>
          </a:prstGeom>
          <a:ln w="12700">
            <a:miter lim="400000"/>
          </a:ln>
        </p:spPr>
      </p:pic>
      <p:sp>
        <p:nvSpPr>
          <p:cNvPr id="251" name="12 Triángulo rectángulo"/>
          <p:cNvSpPr/>
          <p:nvPr/>
        </p:nvSpPr>
        <p:spPr>
          <a:xfrm rot="13500000">
            <a:off x="-2932068" y="-353702"/>
            <a:ext cx="5864135" cy="58641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52" name="4 Rectángulo"/>
          <p:cNvSpPr/>
          <p:nvPr/>
        </p:nvSpPr>
        <p:spPr>
          <a:xfrm>
            <a:off x="0" y="2571750"/>
            <a:ext cx="9144000" cy="18001"/>
          </a:xfrm>
          <a:prstGeom prst="rect">
            <a:avLst/>
          </a:prstGeom>
          <a:solidFill>
            <a:srgbClr val="F0E8DD"/>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53" name="11 Triángulo rectángulo"/>
          <p:cNvSpPr/>
          <p:nvPr/>
        </p:nvSpPr>
        <p:spPr>
          <a:xfrm rot="2700000">
            <a:off x="8070057" y="1504426"/>
            <a:ext cx="2147886" cy="21478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E8DD"/>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54" name="12 Triángulo rectángulo"/>
          <p:cNvSpPr/>
          <p:nvPr/>
        </p:nvSpPr>
        <p:spPr>
          <a:xfrm rot="2700000">
            <a:off x="8473968" y="1863837"/>
            <a:ext cx="1429062" cy="14290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8BBEB6"/>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55" name="13 Pentágono"/>
          <p:cNvSpPr/>
          <p:nvPr/>
        </p:nvSpPr>
        <p:spPr>
          <a:xfrm rot="5400000">
            <a:off x="477812" y="-154287"/>
            <a:ext cx="627536" cy="936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56"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4.</a:t>
            </a:r>
          </a:p>
        </p:txBody>
      </p:sp>
      <p:pic>
        <p:nvPicPr>
          <p:cNvPr id="257"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58"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259" name="14 CuadroTexto"/>
          <p:cNvSpPr txBox="1"/>
          <p:nvPr/>
        </p:nvSpPr>
        <p:spPr>
          <a:xfrm>
            <a:off x="297238" y="3414266"/>
            <a:ext cx="8549524" cy="700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600">
                <a:solidFill>
                  <a:srgbClr val="DA3C44"/>
                </a:solidFill>
                <a:latin typeface="Lato Regular"/>
                <a:ea typeface="Lato Regular"/>
                <a:cs typeface="Lato Regular"/>
                <a:sym typeface="Lato Regular"/>
              </a:defRPr>
            </a:lvl1pPr>
          </a:lstStyle>
          <a:p>
            <a:r>
              <a:t>Compresión con contraseña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Imagen" descr="Imagen"/>
          <p:cNvPicPr>
            <a:picLocks noChangeAspect="1"/>
          </p:cNvPicPr>
          <p:nvPr/>
        </p:nvPicPr>
        <p:blipFill>
          <a:blip r:embed="rId3"/>
          <a:stretch>
            <a:fillRect/>
          </a:stretch>
        </p:blipFill>
        <p:spPr>
          <a:xfrm>
            <a:off x="1187450" y="820513"/>
            <a:ext cx="7632700" cy="863601"/>
          </a:xfrm>
          <a:prstGeom prst="rect">
            <a:avLst/>
          </a:prstGeom>
          <a:ln w="12700">
            <a:miter lim="400000"/>
          </a:ln>
        </p:spPr>
      </p:pic>
      <p:sp>
        <p:nvSpPr>
          <p:cNvPr id="264" name="4 Rectángulo"/>
          <p:cNvSpPr txBox="1"/>
          <p:nvPr/>
        </p:nvSpPr>
        <p:spPr>
          <a:xfrm>
            <a:off x="1643352" y="203200"/>
            <a:ext cx="5810688" cy="49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600">
                <a:solidFill>
                  <a:srgbClr val="435362"/>
                </a:solidFill>
                <a:latin typeface="Lato Bold"/>
                <a:ea typeface="Lato Bold"/>
                <a:cs typeface="Lato Bold"/>
                <a:sym typeface="Lato Bold"/>
              </a:defRPr>
            </a:lvl1pPr>
          </a:lstStyle>
          <a:p>
            <a:r>
              <a:t>Metadatos, riesgos y cómo eliminarlos</a:t>
            </a:r>
          </a:p>
        </p:txBody>
      </p:sp>
      <p:sp>
        <p:nvSpPr>
          <p:cNvPr id="265" name="22 CuadroTexto"/>
          <p:cNvSpPr txBox="1"/>
          <p:nvPr/>
        </p:nvSpPr>
        <p:spPr>
          <a:xfrm>
            <a:off x="1643352" y="1873645"/>
            <a:ext cx="7315788" cy="1228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ts val="3100"/>
              </a:lnSpc>
              <a:defRPr sz="2600">
                <a:solidFill>
                  <a:srgbClr val="DA3C44"/>
                </a:solidFill>
                <a:latin typeface="Lato Regular"/>
                <a:ea typeface="Lato Regular"/>
                <a:cs typeface="Lato Regular"/>
                <a:sym typeface="Lato Regular"/>
              </a:defRPr>
            </a:pPr>
            <a:r>
              <a:rPr dirty="0"/>
              <a:t>¿</a:t>
            </a:r>
            <a:r>
              <a:rPr dirty="0" err="1"/>
              <a:t>Qué</a:t>
            </a:r>
            <a:r>
              <a:rPr dirty="0"/>
              <a:t> es un </a:t>
            </a:r>
            <a:r>
              <a:rPr dirty="0" err="1"/>
              <a:t>metadato</a:t>
            </a:r>
            <a:r>
              <a:rPr dirty="0"/>
              <a:t>?</a:t>
            </a:r>
          </a:p>
          <a:p>
            <a:pPr>
              <a:defRPr sz="2400">
                <a:solidFill>
                  <a:srgbClr val="435362"/>
                </a:solidFill>
                <a:latin typeface="Lato Regular"/>
                <a:ea typeface="Lato Regular"/>
                <a:cs typeface="Lato Regular"/>
                <a:sym typeface="Lato Regular"/>
              </a:defRPr>
            </a:pPr>
            <a:r>
              <a:rPr dirty="0"/>
              <a:t>Es </a:t>
            </a:r>
            <a:r>
              <a:rPr dirty="0" err="1"/>
              <a:t>aquella</a:t>
            </a:r>
            <a:r>
              <a:rPr dirty="0"/>
              <a:t> </a:t>
            </a:r>
            <a:r>
              <a:rPr dirty="0" err="1"/>
              <a:t>información</a:t>
            </a:r>
            <a:r>
              <a:rPr dirty="0"/>
              <a:t> que </a:t>
            </a:r>
            <a:r>
              <a:rPr dirty="0" err="1"/>
              <a:t>incluye</a:t>
            </a:r>
            <a:r>
              <a:rPr dirty="0"/>
              <a:t> </a:t>
            </a:r>
            <a:r>
              <a:rPr dirty="0" err="1"/>
              <a:t>ficheros</a:t>
            </a:r>
            <a:r>
              <a:rPr dirty="0"/>
              <a:t> </a:t>
            </a:r>
            <a:r>
              <a:rPr dirty="0" err="1"/>
              <a:t>digitales</a:t>
            </a:r>
            <a:r>
              <a:rPr lang="es-ES" dirty="0"/>
              <a:t> </a:t>
            </a:r>
            <a:r>
              <a:rPr dirty="0" err="1"/>
              <a:t>pero</a:t>
            </a:r>
            <a:r>
              <a:rPr dirty="0"/>
              <a:t> que no forma </a:t>
            </a:r>
            <a:r>
              <a:rPr dirty="0" err="1"/>
              <a:t>parte</a:t>
            </a:r>
            <a:r>
              <a:rPr dirty="0"/>
              <a:t> del </a:t>
            </a:r>
            <a:r>
              <a:rPr dirty="0" err="1"/>
              <a:t>contenido</a:t>
            </a:r>
            <a:endParaRPr dirty="0"/>
          </a:p>
        </p:txBody>
      </p:sp>
      <p:pic>
        <p:nvPicPr>
          <p:cNvPr id="266"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67"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268" name="13 Pentágono"/>
          <p:cNvSpPr/>
          <p:nvPr/>
        </p:nvSpPr>
        <p:spPr>
          <a:xfrm rot="5400000">
            <a:off x="-1390217" y="1708967"/>
            <a:ext cx="436359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69" name="14 CuadroTexto"/>
          <p:cNvSpPr txBox="1"/>
          <p:nvPr/>
        </p:nvSpPr>
        <p:spPr>
          <a:xfrm>
            <a:off x="612720" y="3495029"/>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5.</a:t>
            </a:r>
          </a:p>
        </p:txBody>
      </p:sp>
      <p:sp>
        <p:nvSpPr>
          <p:cNvPr id="270" name="5 CuadroTexto"/>
          <p:cNvSpPr txBox="1"/>
          <p:nvPr/>
        </p:nvSpPr>
        <p:spPr>
          <a:xfrm>
            <a:off x="3734220" y="3591720"/>
            <a:ext cx="2833417"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435362"/>
                </a:solidFill>
                <a:latin typeface="Lato Bold"/>
                <a:ea typeface="Lato Bold"/>
                <a:cs typeface="Lato Bold"/>
                <a:sym typeface="Lato Bold"/>
              </a:defRPr>
            </a:lvl1pPr>
          </a:lstStyle>
          <a:p>
            <a:r>
              <a:t>FECHAS DE CREACIÓN Y MODIFICACIÓN</a:t>
            </a:r>
          </a:p>
        </p:txBody>
      </p:sp>
      <p:sp>
        <p:nvSpPr>
          <p:cNvPr id="271" name="5 CuadroTexto"/>
          <p:cNvSpPr txBox="1"/>
          <p:nvPr/>
        </p:nvSpPr>
        <p:spPr>
          <a:xfrm>
            <a:off x="1760331" y="3591720"/>
            <a:ext cx="1566244"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435362"/>
                </a:solidFill>
                <a:latin typeface="Lato Bold"/>
                <a:ea typeface="Lato Bold"/>
                <a:cs typeface="Lato Bold"/>
                <a:sym typeface="Lato Bold"/>
              </a:defRPr>
            </a:lvl1pPr>
          </a:lstStyle>
          <a:p>
            <a:r>
              <a:t>AUTOR DE FICHERO</a:t>
            </a:r>
          </a:p>
        </p:txBody>
      </p:sp>
      <p:sp>
        <p:nvSpPr>
          <p:cNvPr id="272" name="5 CuadroTexto"/>
          <p:cNvSpPr txBox="1"/>
          <p:nvPr/>
        </p:nvSpPr>
        <p:spPr>
          <a:xfrm>
            <a:off x="6951354" y="3591720"/>
            <a:ext cx="1621526"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435362"/>
                </a:solidFill>
                <a:latin typeface="Lato Bold"/>
                <a:ea typeface="Lato Bold"/>
                <a:cs typeface="Lato Bold"/>
                <a:sym typeface="Lato Bold"/>
              </a:defRPr>
            </a:lvl1pPr>
          </a:lstStyle>
          <a:p>
            <a:r>
              <a:t>UBICACIÓN GPS</a:t>
            </a:r>
          </a:p>
        </p:txBody>
      </p:sp>
      <p:sp>
        <p:nvSpPr>
          <p:cNvPr id="273" name="Línea"/>
          <p:cNvSpPr/>
          <p:nvPr/>
        </p:nvSpPr>
        <p:spPr>
          <a:xfrm>
            <a:off x="1643352" y="3460668"/>
            <a:ext cx="1707151" cy="1"/>
          </a:xfrm>
          <a:prstGeom prst="line">
            <a:avLst/>
          </a:prstGeom>
          <a:ln w="25400">
            <a:solidFill>
              <a:srgbClr val="8BBEB6"/>
            </a:solidFill>
          </a:ln>
        </p:spPr>
        <p:txBody>
          <a:bodyPr lIns="45718" tIns="45718" rIns="45718" bIns="45718"/>
          <a:lstStyle/>
          <a:p>
            <a:endParaRPr/>
          </a:p>
        </p:txBody>
      </p:sp>
      <p:sp>
        <p:nvSpPr>
          <p:cNvPr id="274" name="Línea"/>
          <p:cNvSpPr/>
          <p:nvPr/>
        </p:nvSpPr>
        <p:spPr>
          <a:xfrm>
            <a:off x="1643352" y="4423810"/>
            <a:ext cx="1707151" cy="1"/>
          </a:xfrm>
          <a:prstGeom prst="line">
            <a:avLst/>
          </a:prstGeom>
          <a:ln w="25400">
            <a:solidFill>
              <a:srgbClr val="8BBEB6"/>
            </a:solidFill>
          </a:ln>
        </p:spPr>
        <p:txBody>
          <a:bodyPr lIns="45718" tIns="45718" rIns="45718" bIns="45718"/>
          <a:lstStyle/>
          <a:p>
            <a:endParaRPr/>
          </a:p>
        </p:txBody>
      </p:sp>
      <p:sp>
        <p:nvSpPr>
          <p:cNvPr id="275" name="Línea"/>
          <p:cNvSpPr/>
          <p:nvPr/>
        </p:nvSpPr>
        <p:spPr>
          <a:xfrm>
            <a:off x="3789735" y="3460668"/>
            <a:ext cx="2722387" cy="1"/>
          </a:xfrm>
          <a:prstGeom prst="line">
            <a:avLst/>
          </a:prstGeom>
          <a:ln w="25400">
            <a:solidFill>
              <a:srgbClr val="8BBEB6"/>
            </a:solidFill>
          </a:ln>
        </p:spPr>
        <p:txBody>
          <a:bodyPr lIns="45718" tIns="45718" rIns="45718" bIns="45718"/>
          <a:lstStyle/>
          <a:p>
            <a:endParaRPr/>
          </a:p>
        </p:txBody>
      </p:sp>
      <p:sp>
        <p:nvSpPr>
          <p:cNvPr id="276" name="Línea"/>
          <p:cNvSpPr/>
          <p:nvPr/>
        </p:nvSpPr>
        <p:spPr>
          <a:xfrm>
            <a:off x="6951354" y="3460668"/>
            <a:ext cx="1707151" cy="1"/>
          </a:xfrm>
          <a:prstGeom prst="line">
            <a:avLst/>
          </a:prstGeom>
          <a:ln w="25400">
            <a:solidFill>
              <a:srgbClr val="8BBEB6"/>
            </a:solidFill>
          </a:ln>
        </p:spPr>
        <p:txBody>
          <a:bodyPr lIns="45718" tIns="45718" rIns="45718" bIns="45718"/>
          <a:lstStyle/>
          <a:p>
            <a:endParaRPr/>
          </a:p>
        </p:txBody>
      </p:sp>
      <p:sp>
        <p:nvSpPr>
          <p:cNvPr id="277" name="Línea"/>
          <p:cNvSpPr/>
          <p:nvPr/>
        </p:nvSpPr>
        <p:spPr>
          <a:xfrm>
            <a:off x="6951354" y="4423810"/>
            <a:ext cx="1707151" cy="1"/>
          </a:xfrm>
          <a:prstGeom prst="line">
            <a:avLst/>
          </a:prstGeom>
          <a:ln w="25400">
            <a:solidFill>
              <a:srgbClr val="8BBEB6"/>
            </a:solidFill>
          </a:ln>
        </p:spPr>
        <p:txBody>
          <a:bodyPr lIns="45718" tIns="45718" rIns="45718" bIns="45718"/>
          <a:lstStyle/>
          <a:p>
            <a:endParaRPr/>
          </a:p>
        </p:txBody>
      </p:sp>
      <p:sp>
        <p:nvSpPr>
          <p:cNvPr id="278" name="Línea"/>
          <p:cNvSpPr/>
          <p:nvPr/>
        </p:nvSpPr>
        <p:spPr>
          <a:xfrm>
            <a:off x="3789735" y="4423810"/>
            <a:ext cx="2722387" cy="1"/>
          </a:xfrm>
          <a:prstGeom prst="line">
            <a:avLst/>
          </a:prstGeom>
          <a:ln w="25400">
            <a:solidFill>
              <a:srgbClr val="8BBEB6"/>
            </a:solidFill>
          </a:ln>
        </p:spPr>
        <p:txBody>
          <a:bodyPr lIns="45718" tIns="45718" rIns="45718" bIns="45718"/>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adrado"/>
          <p:cNvSpPr/>
          <p:nvPr/>
        </p:nvSpPr>
        <p:spPr>
          <a:xfrm rot="13500000" flipH="1">
            <a:off x="4453611" y="989076"/>
            <a:ext cx="254777" cy="254777"/>
          </a:xfrm>
          <a:prstGeom prst="rect">
            <a:avLst/>
          </a:prstGeom>
          <a:solidFill>
            <a:srgbClr val="8BBEB6"/>
          </a:solidFill>
          <a:ln w="12700">
            <a:miter lim="400000"/>
          </a:ln>
        </p:spPr>
        <p:txBody>
          <a:bodyPr lIns="45718" tIns="45718" rIns="45718" bIns="45718" anchor="ctr"/>
          <a:lstStyle/>
          <a:p>
            <a:pPr>
              <a:defRPr>
                <a:latin typeface="+mn-lt"/>
                <a:ea typeface="+mn-ea"/>
                <a:cs typeface="+mn-cs"/>
                <a:sym typeface="Calibri"/>
              </a:defRPr>
            </a:pPr>
            <a:endParaRPr/>
          </a:p>
        </p:txBody>
      </p:sp>
      <p:sp>
        <p:nvSpPr>
          <p:cNvPr id="283" name="4 CuadroTexto"/>
          <p:cNvSpPr txBox="1"/>
          <p:nvPr/>
        </p:nvSpPr>
        <p:spPr>
          <a:xfrm>
            <a:off x="448140" y="886498"/>
            <a:ext cx="3624920" cy="100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2000">
                <a:solidFill>
                  <a:srgbClr val="DA3C44"/>
                </a:solidFill>
                <a:latin typeface="Lato Regular"/>
                <a:ea typeface="Lato Regular"/>
                <a:cs typeface="Lato Regular"/>
                <a:sym typeface="Lato Regular"/>
              </a:defRPr>
            </a:pPr>
            <a:r>
              <a:t>Es información que puede</a:t>
            </a:r>
          </a:p>
          <a:p>
            <a:pPr algn="r">
              <a:defRPr sz="2000">
                <a:solidFill>
                  <a:srgbClr val="DA3C44"/>
                </a:solidFill>
                <a:latin typeface="Lato Regular"/>
                <a:ea typeface="Lato Regular"/>
                <a:cs typeface="Lato Regular"/>
                <a:sym typeface="Lato Regular"/>
              </a:defRPr>
            </a:pPr>
            <a:r>
              <a:t>ser utilizada por los ciberdelincuentes</a:t>
            </a:r>
          </a:p>
        </p:txBody>
      </p:sp>
      <p:sp>
        <p:nvSpPr>
          <p:cNvPr id="284" name="6 Rectángulo"/>
          <p:cNvSpPr/>
          <p:nvPr/>
        </p:nvSpPr>
        <p:spPr>
          <a:xfrm>
            <a:off x="4571998" y="0"/>
            <a:ext cx="18003" cy="5143500"/>
          </a:xfrm>
          <a:prstGeom prst="rect">
            <a:avLst/>
          </a:prstGeom>
          <a:solidFill>
            <a:srgbClr val="8BBEB6"/>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85" name="13 Pentágono"/>
          <p:cNvSpPr/>
          <p:nvPr/>
        </p:nvSpPr>
        <p:spPr>
          <a:xfrm rot="5400000">
            <a:off x="477812" y="-154287"/>
            <a:ext cx="627536" cy="936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86"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5.</a:t>
            </a:r>
          </a:p>
        </p:txBody>
      </p:sp>
      <p:pic>
        <p:nvPicPr>
          <p:cNvPr id="287" name="6 Imagen" descr="6 Imagen"/>
          <p:cNvPicPr>
            <a:picLocks noChangeAspect="1"/>
          </p:cNvPicPr>
          <p:nvPr/>
        </p:nvPicPr>
        <p:blipFill>
          <a:blip r:embed="rId2"/>
          <a:stretch>
            <a:fillRect/>
          </a:stretch>
        </p:blipFill>
        <p:spPr>
          <a:xfrm>
            <a:off x="157873" y="4696323"/>
            <a:ext cx="1300095" cy="308499"/>
          </a:xfrm>
          <a:prstGeom prst="rect">
            <a:avLst/>
          </a:prstGeom>
          <a:ln w="12700">
            <a:miter lim="400000"/>
          </a:ln>
        </p:spPr>
      </p:pic>
      <p:pic>
        <p:nvPicPr>
          <p:cNvPr id="288" name="Imagen" descr="Imagen"/>
          <p:cNvPicPr>
            <a:picLocks noChangeAspect="1"/>
          </p:cNvPicPr>
          <p:nvPr/>
        </p:nvPicPr>
        <p:blipFill>
          <a:blip r:embed="rId3"/>
          <a:stretch>
            <a:fillRect/>
          </a:stretch>
        </p:blipFill>
        <p:spPr>
          <a:xfrm>
            <a:off x="7676274" y="4789096"/>
            <a:ext cx="1300095" cy="224554"/>
          </a:xfrm>
          <a:prstGeom prst="rect">
            <a:avLst/>
          </a:prstGeom>
          <a:ln w="12700">
            <a:miter lim="400000"/>
          </a:ln>
        </p:spPr>
      </p:pic>
      <p:sp>
        <p:nvSpPr>
          <p:cNvPr id="289" name="4 CuadroTexto"/>
          <p:cNvSpPr txBox="1"/>
          <p:nvPr/>
        </p:nvSpPr>
        <p:spPr>
          <a:xfrm>
            <a:off x="5088939" y="3396560"/>
            <a:ext cx="3192753" cy="100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000">
                <a:solidFill>
                  <a:srgbClr val="DA3C44"/>
                </a:solidFill>
                <a:latin typeface="Lato Regular"/>
                <a:ea typeface="Lato Regular"/>
                <a:cs typeface="Lato Regular"/>
                <a:sym typeface="Lato Regular"/>
              </a:defRPr>
            </a:lvl1pPr>
          </a:lstStyle>
          <a:p>
            <a:r>
              <a:t>Debemos eliminar metadatos antes de compartir ficheros</a:t>
            </a:r>
          </a:p>
        </p:txBody>
      </p:sp>
      <p:pic>
        <p:nvPicPr>
          <p:cNvPr id="290" name="Imagen" descr="Imagen"/>
          <p:cNvPicPr>
            <a:picLocks noChangeAspect="1"/>
          </p:cNvPicPr>
          <p:nvPr/>
        </p:nvPicPr>
        <p:blipFill>
          <a:blip r:embed="rId4"/>
          <a:stretch>
            <a:fillRect/>
          </a:stretch>
        </p:blipFill>
        <p:spPr>
          <a:xfrm>
            <a:off x="463550" y="2139950"/>
            <a:ext cx="3594100" cy="2057400"/>
          </a:xfrm>
          <a:prstGeom prst="rect">
            <a:avLst/>
          </a:prstGeom>
          <a:ln w="12700">
            <a:miter lim="400000"/>
          </a:ln>
        </p:spPr>
      </p:pic>
      <p:sp>
        <p:nvSpPr>
          <p:cNvPr id="291" name="Cuadrado"/>
          <p:cNvSpPr/>
          <p:nvPr/>
        </p:nvSpPr>
        <p:spPr>
          <a:xfrm rot="13500000" flipH="1">
            <a:off x="4453611" y="3479991"/>
            <a:ext cx="254777" cy="254777"/>
          </a:xfrm>
          <a:prstGeom prst="rect">
            <a:avLst/>
          </a:prstGeom>
          <a:solidFill>
            <a:srgbClr val="8BBEB6"/>
          </a:solidFill>
          <a:ln w="12700">
            <a:miter lim="400000"/>
          </a:ln>
        </p:spPr>
        <p:txBody>
          <a:bodyPr lIns="45718" tIns="45718" rIns="45718" bIns="45718" anchor="ctr"/>
          <a:lstStyle/>
          <a:p>
            <a:pPr>
              <a:defRPr>
                <a:latin typeface="+mn-lt"/>
                <a:ea typeface="+mn-ea"/>
                <a:cs typeface="+mn-cs"/>
                <a:sym typeface="Calibri"/>
              </a:defRPr>
            </a:pPr>
            <a:endParaRPr/>
          </a:p>
        </p:txBody>
      </p:sp>
      <p:pic>
        <p:nvPicPr>
          <p:cNvPr id="292" name="Imagen" descr="Imagen"/>
          <p:cNvPicPr>
            <a:picLocks noChangeAspect="1"/>
          </p:cNvPicPr>
          <p:nvPr/>
        </p:nvPicPr>
        <p:blipFill>
          <a:blip r:embed="rId5"/>
          <a:stretch>
            <a:fillRect/>
          </a:stretch>
        </p:blipFill>
        <p:spPr>
          <a:xfrm>
            <a:off x="5104349" y="741101"/>
            <a:ext cx="3606801" cy="20828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13 Pentágono"/>
          <p:cNvSpPr/>
          <p:nvPr/>
        </p:nvSpPr>
        <p:spPr>
          <a:xfrm rot="5400000">
            <a:off x="477812" y="-154287"/>
            <a:ext cx="627536" cy="936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95"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5.</a:t>
            </a:r>
          </a:p>
        </p:txBody>
      </p:sp>
      <p:pic>
        <p:nvPicPr>
          <p:cNvPr id="296" name="6 Imagen" descr="6 Imagen"/>
          <p:cNvPicPr>
            <a:picLocks noChangeAspect="1"/>
          </p:cNvPicPr>
          <p:nvPr/>
        </p:nvPicPr>
        <p:blipFill>
          <a:blip r:embed="rId2"/>
          <a:stretch>
            <a:fillRect/>
          </a:stretch>
        </p:blipFill>
        <p:spPr>
          <a:xfrm>
            <a:off x="157873" y="4696323"/>
            <a:ext cx="1300095" cy="308499"/>
          </a:xfrm>
          <a:prstGeom prst="rect">
            <a:avLst/>
          </a:prstGeom>
          <a:ln w="12700">
            <a:miter lim="400000"/>
          </a:ln>
        </p:spPr>
      </p:pic>
      <p:pic>
        <p:nvPicPr>
          <p:cNvPr id="297" name="Imagen" descr="Imagen"/>
          <p:cNvPicPr>
            <a:picLocks noChangeAspect="1"/>
          </p:cNvPicPr>
          <p:nvPr/>
        </p:nvPicPr>
        <p:blipFill>
          <a:blip r:embed="rId3"/>
          <a:stretch>
            <a:fillRect/>
          </a:stretch>
        </p:blipFill>
        <p:spPr>
          <a:xfrm>
            <a:off x="7676274" y="4789096"/>
            <a:ext cx="1300094" cy="224554"/>
          </a:xfrm>
          <a:prstGeom prst="rect">
            <a:avLst/>
          </a:prstGeom>
          <a:ln w="12700">
            <a:miter lim="400000"/>
          </a:ln>
        </p:spPr>
      </p:pic>
      <p:sp>
        <p:nvSpPr>
          <p:cNvPr id="298" name="14 CuadroTexto"/>
          <p:cNvSpPr txBox="1"/>
          <p:nvPr/>
        </p:nvSpPr>
        <p:spPr>
          <a:xfrm>
            <a:off x="534823" y="2251841"/>
            <a:ext cx="5301202" cy="1685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nSpc>
                <a:spcPts val="3200"/>
              </a:lnSpc>
              <a:defRPr sz="2000">
                <a:solidFill>
                  <a:srgbClr val="435362"/>
                </a:solidFill>
                <a:latin typeface="Lato Bold"/>
                <a:ea typeface="Lato Bold"/>
                <a:cs typeface="Lato Bold"/>
                <a:sym typeface="Lato Bold"/>
              </a:defRPr>
            </a:pPr>
            <a:r>
              <a:rPr dirty="0" err="1"/>
              <a:t>Botón</a:t>
            </a:r>
            <a:r>
              <a:rPr dirty="0"/>
              <a:t> derecho &gt;</a:t>
            </a:r>
          </a:p>
          <a:p>
            <a:pPr>
              <a:lnSpc>
                <a:spcPts val="3200"/>
              </a:lnSpc>
              <a:defRPr sz="2000">
                <a:solidFill>
                  <a:srgbClr val="435362"/>
                </a:solidFill>
                <a:latin typeface="Lato Bold"/>
                <a:ea typeface="Lato Bold"/>
                <a:cs typeface="Lato Bold"/>
                <a:sym typeface="Lato Bold"/>
              </a:defRPr>
            </a:pPr>
            <a:r>
              <a:rPr dirty="0" err="1"/>
              <a:t>Propiedades</a:t>
            </a:r>
            <a:r>
              <a:rPr dirty="0"/>
              <a:t> &gt;</a:t>
            </a:r>
          </a:p>
          <a:p>
            <a:pPr>
              <a:lnSpc>
                <a:spcPts val="3200"/>
              </a:lnSpc>
              <a:defRPr sz="2000">
                <a:solidFill>
                  <a:srgbClr val="435362"/>
                </a:solidFill>
                <a:latin typeface="Lato Bold"/>
                <a:ea typeface="Lato Bold"/>
                <a:cs typeface="Lato Bold"/>
                <a:sym typeface="Lato Bold"/>
              </a:defRPr>
            </a:pPr>
            <a:r>
              <a:rPr dirty="0" err="1"/>
              <a:t>Detalles</a:t>
            </a:r>
            <a:r>
              <a:rPr dirty="0"/>
              <a:t> &gt;</a:t>
            </a:r>
          </a:p>
          <a:p>
            <a:pPr>
              <a:lnSpc>
                <a:spcPts val="3200"/>
              </a:lnSpc>
              <a:defRPr sz="2000">
                <a:solidFill>
                  <a:srgbClr val="435362"/>
                </a:solidFill>
                <a:latin typeface="Lato Bold"/>
                <a:ea typeface="Lato Bold"/>
                <a:cs typeface="Lato Bold"/>
                <a:sym typeface="Lato Bold"/>
              </a:defRPr>
            </a:pPr>
            <a:r>
              <a:rPr dirty="0" err="1"/>
              <a:t>Quitar</a:t>
            </a:r>
            <a:r>
              <a:rPr dirty="0"/>
              <a:t> </a:t>
            </a:r>
            <a:r>
              <a:rPr dirty="0" err="1"/>
              <a:t>propiedades</a:t>
            </a:r>
            <a:r>
              <a:rPr dirty="0"/>
              <a:t> e </a:t>
            </a:r>
            <a:r>
              <a:rPr dirty="0" err="1"/>
              <a:t>información</a:t>
            </a:r>
            <a:r>
              <a:rPr dirty="0"/>
              <a:t> personal &gt;</a:t>
            </a:r>
          </a:p>
        </p:txBody>
      </p:sp>
      <p:pic>
        <p:nvPicPr>
          <p:cNvPr id="299" name="Imagen" descr="Imagen"/>
          <p:cNvPicPr>
            <a:picLocks noChangeAspect="1"/>
          </p:cNvPicPr>
          <p:nvPr/>
        </p:nvPicPr>
        <p:blipFill>
          <a:blip r:embed="rId4"/>
          <a:stretch>
            <a:fillRect/>
          </a:stretch>
        </p:blipFill>
        <p:spPr>
          <a:xfrm>
            <a:off x="5981700" y="768350"/>
            <a:ext cx="2616200" cy="3606800"/>
          </a:xfrm>
          <a:prstGeom prst="rect">
            <a:avLst/>
          </a:prstGeom>
          <a:ln w="12700">
            <a:miter lim="400000"/>
          </a:ln>
        </p:spPr>
      </p:pic>
      <p:sp>
        <p:nvSpPr>
          <p:cNvPr id="300" name="14 CuadroTexto"/>
          <p:cNvSpPr txBox="1"/>
          <p:nvPr/>
        </p:nvSpPr>
        <p:spPr>
          <a:xfrm>
            <a:off x="534822" y="924505"/>
            <a:ext cx="5029887" cy="802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3800"/>
              </a:lnSpc>
              <a:defRPr sz="2300">
                <a:solidFill>
                  <a:srgbClr val="DA3C44"/>
                </a:solidFill>
                <a:latin typeface="Lato Regular"/>
                <a:ea typeface="Lato Regular"/>
                <a:cs typeface="Lato Regular"/>
                <a:sym typeface="Lato Regular"/>
              </a:defRPr>
            </a:lvl1pPr>
          </a:lstStyle>
          <a:p>
            <a:r>
              <a:t>Eliminación posible desde software ofimática o SO como Windows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Imagen" descr="Imagen"/>
          <p:cNvPicPr>
            <a:picLocks noChangeAspect="1"/>
          </p:cNvPicPr>
          <p:nvPr/>
        </p:nvPicPr>
        <p:blipFill>
          <a:blip r:embed="rId2"/>
          <a:stretch>
            <a:fillRect/>
          </a:stretch>
        </p:blipFill>
        <p:spPr>
          <a:xfrm>
            <a:off x="5981700" y="768350"/>
            <a:ext cx="2616200" cy="3606800"/>
          </a:xfrm>
          <a:prstGeom prst="rect">
            <a:avLst/>
          </a:prstGeom>
          <a:ln w="12700">
            <a:miter lim="400000"/>
          </a:ln>
        </p:spPr>
      </p:pic>
      <p:sp>
        <p:nvSpPr>
          <p:cNvPr id="303" name="13 Pentágono"/>
          <p:cNvSpPr/>
          <p:nvPr/>
        </p:nvSpPr>
        <p:spPr>
          <a:xfrm rot="5400000">
            <a:off x="477812" y="-154287"/>
            <a:ext cx="627536" cy="936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04"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5.</a:t>
            </a:r>
          </a:p>
        </p:txBody>
      </p:sp>
      <p:pic>
        <p:nvPicPr>
          <p:cNvPr id="305" name="6 Imagen" descr="6 Imagen"/>
          <p:cNvPicPr>
            <a:picLocks noChangeAspect="1"/>
          </p:cNvPicPr>
          <p:nvPr/>
        </p:nvPicPr>
        <p:blipFill>
          <a:blip r:embed="rId3"/>
          <a:stretch>
            <a:fillRect/>
          </a:stretch>
        </p:blipFill>
        <p:spPr>
          <a:xfrm>
            <a:off x="157873" y="4696323"/>
            <a:ext cx="1300095" cy="308499"/>
          </a:xfrm>
          <a:prstGeom prst="rect">
            <a:avLst/>
          </a:prstGeom>
          <a:ln w="12700">
            <a:miter lim="400000"/>
          </a:ln>
        </p:spPr>
      </p:pic>
      <p:pic>
        <p:nvPicPr>
          <p:cNvPr id="306" name="Imagen" descr="Imagen"/>
          <p:cNvPicPr>
            <a:picLocks noChangeAspect="1"/>
          </p:cNvPicPr>
          <p:nvPr/>
        </p:nvPicPr>
        <p:blipFill>
          <a:blip r:embed="rId4"/>
          <a:stretch>
            <a:fillRect/>
          </a:stretch>
        </p:blipFill>
        <p:spPr>
          <a:xfrm>
            <a:off x="7676274" y="4789096"/>
            <a:ext cx="1300094" cy="224554"/>
          </a:xfrm>
          <a:prstGeom prst="rect">
            <a:avLst/>
          </a:prstGeom>
          <a:ln w="12700">
            <a:miter lim="400000"/>
          </a:ln>
        </p:spPr>
      </p:pic>
      <p:sp>
        <p:nvSpPr>
          <p:cNvPr id="307" name="14 CuadroTexto"/>
          <p:cNvSpPr txBox="1"/>
          <p:nvPr/>
        </p:nvSpPr>
        <p:spPr>
          <a:xfrm>
            <a:off x="534822" y="2251841"/>
            <a:ext cx="4662466" cy="1685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nSpc>
                <a:spcPts val="3200"/>
              </a:lnSpc>
              <a:defRPr sz="2000">
                <a:solidFill>
                  <a:srgbClr val="435362"/>
                </a:solidFill>
                <a:latin typeface="Lato Bold"/>
                <a:ea typeface="Lato Bold"/>
                <a:cs typeface="Lato Bold"/>
                <a:sym typeface="Lato Bold"/>
              </a:defRPr>
            </a:pPr>
            <a:r>
              <a:rPr dirty="0" err="1"/>
              <a:t>Quitar</a:t>
            </a:r>
            <a:r>
              <a:rPr dirty="0"/>
              <a:t> las </a:t>
            </a:r>
            <a:r>
              <a:rPr dirty="0" err="1"/>
              <a:t>siguientes</a:t>
            </a:r>
            <a:r>
              <a:rPr dirty="0"/>
              <a:t> </a:t>
            </a:r>
            <a:r>
              <a:rPr dirty="0" err="1"/>
              <a:t>propiedades</a:t>
            </a:r>
            <a:r>
              <a:rPr dirty="0"/>
              <a:t> de </a:t>
            </a:r>
            <a:r>
              <a:rPr dirty="0" err="1"/>
              <a:t>este</a:t>
            </a:r>
            <a:r>
              <a:rPr dirty="0"/>
              <a:t> </a:t>
            </a:r>
            <a:r>
              <a:rPr dirty="0" err="1"/>
              <a:t>archivo</a:t>
            </a:r>
            <a:r>
              <a:rPr dirty="0"/>
              <a:t> &gt;</a:t>
            </a:r>
          </a:p>
          <a:p>
            <a:pPr>
              <a:lnSpc>
                <a:spcPts val="3200"/>
              </a:lnSpc>
              <a:defRPr sz="2000">
                <a:solidFill>
                  <a:srgbClr val="435362"/>
                </a:solidFill>
                <a:latin typeface="Lato Bold"/>
                <a:ea typeface="Lato Bold"/>
                <a:cs typeface="Lato Bold"/>
                <a:sym typeface="Lato Bold"/>
              </a:defRPr>
            </a:pPr>
            <a:r>
              <a:rPr dirty="0" err="1"/>
              <a:t>Seleccionar</a:t>
            </a:r>
            <a:r>
              <a:rPr dirty="0"/>
              <a:t> </a:t>
            </a:r>
            <a:r>
              <a:rPr dirty="0" err="1"/>
              <a:t>todo</a:t>
            </a:r>
            <a:r>
              <a:rPr dirty="0"/>
              <a:t> &gt;</a:t>
            </a:r>
          </a:p>
          <a:p>
            <a:pPr>
              <a:lnSpc>
                <a:spcPts val="3200"/>
              </a:lnSpc>
              <a:defRPr sz="2000">
                <a:solidFill>
                  <a:srgbClr val="435362"/>
                </a:solidFill>
                <a:latin typeface="Lato Bold"/>
                <a:ea typeface="Lato Bold"/>
                <a:cs typeface="Lato Bold"/>
                <a:sym typeface="Lato Bold"/>
              </a:defRPr>
            </a:pPr>
            <a:r>
              <a:rPr dirty="0" err="1"/>
              <a:t>Aceptar</a:t>
            </a:r>
            <a:endParaRPr dirty="0"/>
          </a:p>
        </p:txBody>
      </p:sp>
      <p:sp>
        <p:nvSpPr>
          <p:cNvPr id="308" name="14 CuadroTexto"/>
          <p:cNvSpPr txBox="1"/>
          <p:nvPr/>
        </p:nvSpPr>
        <p:spPr>
          <a:xfrm>
            <a:off x="534822" y="924505"/>
            <a:ext cx="5029887" cy="802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ts val="3800"/>
              </a:lnSpc>
              <a:defRPr sz="2300">
                <a:solidFill>
                  <a:srgbClr val="DA3C44"/>
                </a:solidFill>
                <a:latin typeface="Lato Regular"/>
                <a:ea typeface="Lato Regular"/>
                <a:cs typeface="Lato Regular"/>
                <a:sym typeface="Lato Regular"/>
              </a:defRPr>
            </a:lvl1pPr>
          </a:lstStyle>
          <a:p>
            <a:r>
              <a:t>Eliminación posible desde software ofimática o SO como Windows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5000"/>
            <a:lum/>
          </a:blip>
          <a:srcRect/>
          <a:tile tx="0" ty="0" sx="100000" sy="100000" flip="none" algn="tl"/>
        </a:blipFill>
        <a:effectLst/>
      </p:bgPr>
    </p:bg>
    <p:spTree>
      <p:nvGrpSpPr>
        <p:cNvPr id="1" name=""/>
        <p:cNvGrpSpPr/>
        <p:nvPr/>
      </p:nvGrpSpPr>
      <p:grpSpPr>
        <a:xfrm>
          <a:off x="0" y="0"/>
          <a:ext cx="0" cy="0"/>
          <a:chOff x="0" y="0"/>
          <a:chExt cx="0" cy="0"/>
        </a:xfrm>
      </p:grpSpPr>
      <p:sp>
        <p:nvSpPr>
          <p:cNvPr id="310" name="CuadroTexto 6"/>
          <p:cNvSpPr txBox="1"/>
          <p:nvPr/>
        </p:nvSpPr>
        <p:spPr>
          <a:xfrm>
            <a:off x="369246" y="2164079"/>
            <a:ext cx="8405508" cy="815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800">
                <a:solidFill>
                  <a:srgbClr val="DA3C44"/>
                </a:solidFill>
                <a:latin typeface="Lato Bold"/>
                <a:ea typeface="Lato Bold"/>
                <a:cs typeface="Lato Bold"/>
                <a:sym typeface="Lato Bold"/>
              </a:defRPr>
            </a:lvl1pPr>
          </a:lstStyle>
          <a:p>
            <a:r>
              <a:t>GRACIAS POR SU ATENCIÓN</a:t>
            </a:r>
          </a:p>
        </p:txBody>
      </p:sp>
      <p:pic>
        <p:nvPicPr>
          <p:cNvPr id="311"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312"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descr="Picture 2"/>
          <p:cNvPicPr>
            <a:picLocks noChangeAspect="1"/>
          </p:cNvPicPr>
          <p:nvPr/>
        </p:nvPicPr>
        <p:blipFill>
          <a:blip r:embed="rId3"/>
          <a:srcRect l="15187" r="17605"/>
          <a:stretch>
            <a:fillRect/>
          </a:stretch>
        </p:blipFill>
        <p:spPr>
          <a:xfrm flipH="1">
            <a:off x="3344143" y="1"/>
            <a:ext cx="2303191" cy="5137723"/>
          </a:xfrm>
          <a:prstGeom prst="rect">
            <a:avLst/>
          </a:prstGeom>
          <a:ln w="12700">
            <a:miter lim="400000"/>
          </a:ln>
        </p:spPr>
      </p:pic>
      <p:sp>
        <p:nvSpPr>
          <p:cNvPr id="108" name="Triángulo"/>
          <p:cNvSpPr/>
          <p:nvPr/>
        </p:nvSpPr>
        <p:spPr>
          <a:xfrm rot="18900000">
            <a:off x="3546288" y="-957184"/>
            <a:ext cx="1899024" cy="18990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DA3C44"/>
          </a:solidFill>
          <a:ln w="12700">
            <a:miter lim="400000"/>
          </a:ln>
        </p:spPr>
        <p:txBody>
          <a:bodyPr lIns="45718" tIns="45718" rIns="45718" bIns="45718" anchor="ctr"/>
          <a:lstStyle/>
          <a:p>
            <a:pPr>
              <a:defRPr>
                <a:latin typeface="+mn-lt"/>
                <a:ea typeface="+mn-ea"/>
                <a:cs typeface="+mn-cs"/>
                <a:sym typeface="Calibri"/>
              </a:defRPr>
            </a:pPr>
            <a:endParaRPr/>
          </a:p>
        </p:txBody>
      </p:sp>
      <p:sp>
        <p:nvSpPr>
          <p:cNvPr id="109" name="Rectángulo"/>
          <p:cNvSpPr/>
          <p:nvPr/>
        </p:nvSpPr>
        <p:spPr>
          <a:xfrm rot="13500000" flipH="1">
            <a:off x="4290626" y="-2934796"/>
            <a:ext cx="410349" cy="8743597"/>
          </a:xfrm>
          <a:prstGeom prst="rect">
            <a:avLst/>
          </a:prstGeom>
          <a:solidFill>
            <a:srgbClr val="FFFFFF"/>
          </a:solidFill>
          <a:ln w="12700">
            <a:miter lim="400000"/>
          </a:ln>
        </p:spPr>
        <p:txBody>
          <a:bodyPr lIns="45718" tIns="45718" rIns="45718" bIns="45718" anchor="ctr"/>
          <a:lstStyle/>
          <a:p>
            <a:pPr>
              <a:defRPr>
                <a:latin typeface="+mn-lt"/>
                <a:ea typeface="+mn-ea"/>
                <a:cs typeface="+mn-cs"/>
                <a:sym typeface="Calibri"/>
              </a:defRPr>
            </a:pPr>
            <a:endParaRPr/>
          </a:p>
        </p:txBody>
      </p:sp>
      <p:sp>
        <p:nvSpPr>
          <p:cNvPr id="110" name="10 CuadroTexto"/>
          <p:cNvSpPr txBox="1"/>
          <p:nvPr/>
        </p:nvSpPr>
        <p:spPr>
          <a:xfrm>
            <a:off x="45719" y="950017"/>
            <a:ext cx="2987120"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1600">
                <a:solidFill>
                  <a:srgbClr val="435362"/>
                </a:solidFill>
                <a:latin typeface="Lato Bold"/>
                <a:ea typeface="Lato Bold"/>
                <a:cs typeface="Lato Bold"/>
                <a:sym typeface="Lato Bold"/>
              </a:defRPr>
            </a:pPr>
            <a:r>
              <a:t>¿Por qué clasificar</a:t>
            </a:r>
          </a:p>
          <a:p>
            <a:pPr algn="r">
              <a:defRPr sz="1600">
                <a:solidFill>
                  <a:srgbClr val="435362"/>
                </a:solidFill>
                <a:latin typeface="Lato Bold"/>
                <a:ea typeface="Lato Bold"/>
                <a:cs typeface="Lato Bold"/>
                <a:sym typeface="Lato Bold"/>
              </a:defRPr>
            </a:pPr>
            <a:r>
              <a:t>la información?</a:t>
            </a:r>
          </a:p>
        </p:txBody>
      </p:sp>
      <p:sp>
        <p:nvSpPr>
          <p:cNvPr id="111" name="11 CuadroTexto"/>
          <p:cNvSpPr txBox="1"/>
          <p:nvPr/>
        </p:nvSpPr>
        <p:spPr>
          <a:xfrm>
            <a:off x="225230" y="1668785"/>
            <a:ext cx="3004908"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35362"/>
                </a:solidFill>
                <a:latin typeface="Open Sans Regular"/>
                <a:ea typeface="Open Sans Regular"/>
                <a:cs typeface="Open Sans Regular"/>
                <a:sym typeface="Open Sans Regular"/>
              </a:defRPr>
            </a:lvl1pPr>
          </a:lstStyle>
          <a:p>
            <a:r>
              <a:t>________________________________</a:t>
            </a:r>
          </a:p>
        </p:txBody>
      </p:sp>
      <p:sp>
        <p:nvSpPr>
          <p:cNvPr id="112" name="14 CuadroTexto"/>
          <p:cNvSpPr txBox="1"/>
          <p:nvPr/>
        </p:nvSpPr>
        <p:spPr>
          <a:xfrm>
            <a:off x="225230" y="3219179"/>
            <a:ext cx="3004908"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35362"/>
                </a:solidFill>
                <a:latin typeface="Open Sans Regular"/>
                <a:ea typeface="Open Sans Regular"/>
                <a:cs typeface="Open Sans Regular"/>
                <a:sym typeface="Open Sans Regular"/>
              </a:defRPr>
            </a:lvl1pPr>
          </a:lstStyle>
          <a:p>
            <a:r>
              <a:t>________________________________</a:t>
            </a:r>
          </a:p>
        </p:txBody>
      </p:sp>
      <p:sp>
        <p:nvSpPr>
          <p:cNvPr id="113" name="15 CuadroTexto"/>
          <p:cNvSpPr txBox="1"/>
          <p:nvPr/>
        </p:nvSpPr>
        <p:spPr>
          <a:xfrm>
            <a:off x="297240" y="2619312"/>
            <a:ext cx="2735598" cy="612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a:solidFill>
                  <a:srgbClr val="E73137"/>
                </a:solidFill>
                <a:latin typeface="Lato Bold"/>
                <a:ea typeface="Lato Bold"/>
                <a:cs typeface="Lato Bold"/>
                <a:sym typeface="Lato Bold"/>
              </a:defRPr>
            </a:pPr>
            <a:r>
              <a:t> </a:t>
            </a:r>
            <a:r>
              <a:rPr sz="1600">
                <a:solidFill>
                  <a:srgbClr val="435362"/>
                </a:solidFill>
              </a:rPr>
              <a:t>¿Cómo clasificar </a:t>
            </a:r>
          </a:p>
          <a:p>
            <a:pPr algn="r">
              <a:defRPr>
                <a:solidFill>
                  <a:srgbClr val="E73137"/>
                </a:solidFill>
                <a:latin typeface="Lato Bold"/>
                <a:ea typeface="Lato Bold"/>
                <a:cs typeface="Lato Bold"/>
                <a:sym typeface="Lato Bold"/>
              </a:defRPr>
            </a:pPr>
            <a:r>
              <a:rPr sz="1600">
                <a:solidFill>
                  <a:srgbClr val="435362"/>
                </a:solidFill>
              </a:rPr>
              <a:t>la información?</a:t>
            </a:r>
          </a:p>
        </p:txBody>
      </p:sp>
      <p:sp>
        <p:nvSpPr>
          <p:cNvPr id="114" name="16 CuadroTexto"/>
          <p:cNvSpPr txBox="1"/>
          <p:nvPr/>
        </p:nvSpPr>
        <p:spPr>
          <a:xfrm>
            <a:off x="45719" y="4136118"/>
            <a:ext cx="2987120"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r">
              <a:defRPr sz="1600">
                <a:solidFill>
                  <a:srgbClr val="435362"/>
                </a:solidFill>
                <a:latin typeface="Lato Bold"/>
                <a:ea typeface="Lato Bold"/>
                <a:cs typeface="Lato Bold"/>
                <a:sym typeface="Lato Bold"/>
              </a:defRPr>
            </a:pPr>
            <a:r>
              <a:t>Formas de proteger</a:t>
            </a:r>
          </a:p>
          <a:p>
            <a:pPr algn="r">
              <a:defRPr sz="1600">
                <a:solidFill>
                  <a:srgbClr val="435362"/>
                </a:solidFill>
                <a:latin typeface="Lato Bold"/>
                <a:ea typeface="Lato Bold"/>
                <a:cs typeface="Lato Bold"/>
                <a:sym typeface="Lato Bold"/>
              </a:defRPr>
            </a:pPr>
            <a:r>
              <a:t>la información</a:t>
            </a:r>
          </a:p>
        </p:txBody>
      </p:sp>
      <p:sp>
        <p:nvSpPr>
          <p:cNvPr id="115" name="19 Rectángulo"/>
          <p:cNvSpPr txBox="1"/>
          <p:nvPr/>
        </p:nvSpPr>
        <p:spPr>
          <a:xfrm>
            <a:off x="3886529" y="40507"/>
            <a:ext cx="1317658"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ctr">
              <a:defRPr sz="2800">
                <a:solidFill>
                  <a:srgbClr val="FFFFFF"/>
                </a:solidFill>
                <a:latin typeface="Open Sans Bold"/>
                <a:ea typeface="Open Sans Bold"/>
                <a:cs typeface="Open Sans Bold"/>
                <a:sym typeface="Open Sans Bold"/>
              </a:defRPr>
            </a:lvl1pPr>
          </a:lstStyle>
          <a:p>
            <a:r>
              <a:t>ÍNDICE</a:t>
            </a:r>
          </a:p>
        </p:txBody>
      </p:sp>
      <p:sp>
        <p:nvSpPr>
          <p:cNvPr id="116" name="25 CuadroTexto"/>
          <p:cNvSpPr txBox="1"/>
          <p:nvPr/>
        </p:nvSpPr>
        <p:spPr>
          <a:xfrm>
            <a:off x="6057879" y="950017"/>
            <a:ext cx="2735600" cy="1056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a:solidFill>
                  <a:srgbClr val="435362"/>
                </a:solidFill>
                <a:latin typeface="Lato Bold"/>
                <a:ea typeface="Lato Bold"/>
                <a:cs typeface="Lato Bold"/>
                <a:sym typeface="Lato Bold"/>
              </a:defRPr>
            </a:lvl1pPr>
          </a:lstStyle>
          <a:p>
            <a:r>
              <a:t>Cifrado de la información: una técnica de protección para garantizar la confidencialidad</a:t>
            </a:r>
          </a:p>
        </p:txBody>
      </p:sp>
      <p:sp>
        <p:nvSpPr>
          <p:cNvPr id="117" name="26 CuadroTexto"/>
          <p:cNvSpPr txBox="1"/>
          <p:nvPr/>
        </p:nvSpPr>
        <p:spPr>
          <a:xfrm>
            <a:off x="6057879" y="2846574"/>
            <a:ext cx="2968394"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defRPr sz="1600">
                <a:solidFill>
                  <a:srgbClr val="435362"/>
                </a:solidFill>
                <a:latin typeface="Lato Bold"/>
                <a:ea typeface="Lato Bold"/>
                <a:cs typeface="Lato Bold"/>
                <a:sym typeface="Lato Bold"/>
              </a:defRPr>
            </a:pPr>
            <a:r>
              <a:t>Metadatos, riesgos</a:t>
            </a:r>
          </a:p>
          <a:p>
            <a:pPr marL="342900" indent="-342900">
              <a:defRPr sz="1600">
                <a:solidFill>
                  <a:srgbClr val="435362"/>
                </a:solidFill>
                <a:latin typeface="Lato Bold"/>
                <a:ea typeface="Lato Bold"/>
                <a:cs typeface="Lato Bold"/>
                <a:sym typeface="Lato Bold"/>
              </a:defRPr>
            </a:pPr>
            <a:r>
              <a:t>y cómo eliminarlos</a:t>
            </a:r>
          </a:p>
        </p:txBody>
      </p:sp>
      <p:sp>
        <p:nvSpPr>
          <p:cNvPr id="118" name="27 Rectángulo"/>
          <p:cNvSpPr txBox="1"/>
          <p:nvPr/>
        </p:nvSpPr>
        <p:spPr>
          <a:xfrm>
            <a:off x="2642440" y="2112934"/>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r">
              <a:defRPr sz="2800">
                <a:solidFill>
                  <a:srgbClr val="DA3C44"/>
                </a:solidFill>
                <a:latin typeface="Lato Bold"/>
                <a:ea typeface="Lato Bold"/>
                <a:cs typeface="Lato Bold"/>
                <a:sym typeface="Lato Bold"/>
              </a:defRPr>
            </a:lvl1pPr>
          </a:lstStyle>
          <a:p>
            <a:r>
              <a:t>2.</a:t>
            </a:r>
          </a:p>
        </p:txBody>
      </p:sp>
      <p:sp>
        <p:nvSpPr>
          <p:cNvPr id="119" name="28 Rectángulo"/>
          <p:cNvSpPr txBox="1"/>
          <p:nvPr/>
        </p:nvSpPr>
        <p:spPr>
          <a:xfrm>
            <a:off x="2642440" y="427391"/>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r">
              <a:defRPr sz="2800">
                <a:solidFill>
                  <a:srgbClr val="DA3C44"/>
                </a:solidFill>
                <a:latin typeface="Lato Bold"/>
                <a:ea typeface="Lato Bold"/>
                <a:cs typeface="Lato Bold"/>
                <a:sym typeface="Lato Bold"/>
              </a:defRPr>
            </a:lvl1pPr>
          </a:lstStyle>
          <a:p>
            <a:r>
              <a:t>1.</a:t>
            </a:r>
          </a:p>
        </p:txBody>
      </p:sp>
      <p:sp>
        <p:nvSpPr>
          <p:cNvPr id="120" name="29 Rectángulo"/>
          <p:cNvSpPr txBox="1"/>
          <p:nvPr/>
        </p:nvSpPr>
        <p:spPr>
          <a:xfrm>
            <a:off x="2642440" y="3633198"/>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r">
              <a:defRPr sz="2800">
                <a:solidFill>
                  <a:srgbClr val="DA3C44"/>
                </a:solidFill>
                <a:latin typeface="Lato Bold"/>
                <a:ea typeface="Lato Bold"/>
                <a:cs typeface="Lato Bold"/>
                <a:sym typeface="Lato Bold"/>
              </a:defRPr>
            </a:lvl1pPr>
          </a:lstStyle>
          <a:p>
            <a:r>
              <a:t>3.</a:t>
            </a:r>
          </a:p>
        </p:txBody>
      </p:sp>
      <p:sp>
        <p:nvSpPr>
          <p:cNvPr id="121" name="30 Rectángulo"/>
          <p:cNvSpPr txBox="1"/>
          <p:nvPr/>
        </p:nvSpPr>
        <p:spPr>
          <a:xfrm>
            <a:off x="6057879" y="427391"/>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DA3C44"/>
                </a:solidFill>
                <a:latin typeface="Lato Bold"/>
                <a:ea typeface="Lato Bold"/>
                <a:cs typeface="Lato Bold"/>
                <a:sym typeface="Lato Bold"/>
              </a:defRPr>
            </a:lvl1pPr>
          </a:lstStyle>
          <a:p>
            <a:r>
              <a:t>4.</a:t>
            </a:r>
          </a:p>
        </p:txBody>
      </p:sp>
      <p:sp>
        <p:nvSpPr>
          <p:cNvPr id="122" name="31 Rectángulo"/>
          <p:cNvSpPr txBox="1"/>
          <p:nvPr/>
        </p:nvSpPr>
        <p:spPr>
          <a:xfrm>
            <a:off x="6057879" y="2368611"/>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DA3C44"/>
                </a:solidFill>
                <a:latin typeface="Lato Bold"/>
                <a:ea typeface="Lato Bold"/>
                <a:cs typeface="Lato Bold"/>
                <a:sym typeface="Lato Bold"/>
              </a:defRPr>
            </a:lvl1pPr>
          </a:lstStyle>
          <a:p>
            <a:r>
              <a:t>5.</a:t>
            </a:r>
          </a:p>
        </p:txBody>
      </p:sp>
      <p:sp>
        <p:nvSpPr>
          <p:cNvPr id="123" name="32 CuadroTexto"/>
          <p:cNvSpPr txBox="1"/>
          <p:nvPr/>
        </p:nvSpPr>
        <p:spPr>
          <a:xfrm>
            <a:off x="5913863" y="1972673"/>
            <a:ext cx="3004906"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400">
                <a:solidFill>
                  <a:srgbClr val="435362"/>
                </a:solidFill>
                <a:latin typeface="Open Sans Regular"/>
                <a:ea typeface="Open Sans Regular"/>
                <a:cs typeface="Open Sans Regular"/>
                <a:sym typeface="Open Sans Regular"/>
              </a:defRPr>
            </a:lvl1pPr>
          </a:lstStyle>
          <a:p>
            <a:r>
              <a:t>________________________________</a:t>
            </a:r>
          </a:p>
        </p:txBody>
      </p:sp>
      <p:grpSp>
        <p:nvGrpSpPr>
          <p:cNvPr id="126" name="Grupo"/>
          <p:cNvGrpSpPr/>
          <p:nvPr/>
        </p:nvGrpSpPr>
        <p:grpSpPr>
          <a:xfrm>
            <a:off x="4195824" y="2846660"/>
            <a:ext cx="2939943" cy="2939944"/>
            <a:chOff x="0" y="0"/>
            <a:chExt cx="2939942" cy="2939942"/>
          </a:xfrm>
        </p:grpSpPr>
        <p:sp>
          <p:nvSpPr>
            <p:cNvPr id="124" name="Triángulo"/>
            <p:cNvSpPr/>
            <p:nvPr/>
          </p:nvSpPr>
          <p:spPr>
            <a:xfrm rot="2700000">
              <a:off x="420518" y="440570"/>
              <a:ext cx="2098906" cy="20588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8BBEB6"/>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sp>
          <p:nvSpPr>
            <p:cNvPr id="125" name="Triángulo"/>
            <p:cNvSpPr/>
            <p:nvPr/>
          </p:nvSpPr>
          <p:spPr>
            <a:xfrm rot="2700000">
              <a:off x="876756" y="870789"/>
              <a:ext cx="1200392" cy="11983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0E8DD"/>
            </a:solidFill>
            <a:ln w="12700" cap="flat">
              <a:noFill/>
              <a:miter lim="400000"/>
            </a:ln>
            <a:effectLst/>
          </p:spPr>
          <p:txBody>
            <a:bodyPr wrap="square" lIns="45718" tIns="45718" rIns="45718" bIns="45718" numCol="1" anchor="ctr">
              <a:noAutofit/>
            </a:bodyPr>
            <a:lstStyle/>
            <a:p>
              <a:pPr>
                <a:defRPr>
                  <a:latin typeface="+mn-lt"/>
                  <a:ea typeface="+mn-ea"/>
                  <a:cs typeface="+mn-cs"/>
                  <a:sym typeface="Calibri"/>
                </a:defRPr>
              </a:pPr>
              <a:endParaRP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n" descr="Imagen"/>
          <p:cNvPicPr>
            <a:picLocks noChangeAspect="1"/>
          </p:cNvPicPr>
          <p:nvPr/>
        </p:nvPicPr>
        <p:blipFill>
          <a:blip r:embed="rId3"/>
          <a:srcRect t="15189" b="15189"/>
          <a:stretch>
            <a:fillRect/>
          </a:stretch>
        </p:blipFill>
        <p:spPr>
          <a:xfrm>
            <a:off x="0" y="1110828"/>
            <a:ext cx="9144000" cy="1646249"/>
          </a:xfrm>
          <a:prstGeom prst="rect">
            <a:avLst/>
          </a:prstGeom>
          <a:ln w="12700">
            <a:miter lim="400000"/>
          </a:ln>
        </p:spPr>
      </p:pic>
      <p:sp>
        <p:nvSpPr>
          <p:cNvPr id="131" name="8 Rectángulo"/>
          <p:cNvSpPr txBox="1"/>
          <p:nvPr/>
        </p:nvSpPr>
        <p:spPr>
          <a:xfrm>
            <a:off x="1382915" y="302448"/>
            <a:ext cx="7675281"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800">
                <a:solidFill>
                  <a:srgbClr val="435362"/>
                </a:solidFill>
                <a:latin typeface="Lato Bold"/>
                <a:ea typeface="Lato Bold"/>
                <a:cs typeface="Lato Bold"/>
                <a:sym typeface="Lato Bold"/>
              </a:defRPr>
            </a:lvl1pPr>
          </a:lstStyle>
          <a:p>
            <a:r>
              <a:t>Identificando los activos de información críticos</a:t>
            </a:r>
          </a:p>
        </p:txBody>
      </p:sp>
      <p:sp>
        <p:nvSpPr>
          <p:cNvPr id="132" name="11 Triángulo rectángulo"/>
          <p:cNvSpPr/>
          <p:nvPr/>
        </p:nvSpPr>
        <p:spPr>
          <a:xfrm>
            <a:off x="-1" y="3795886"/>
            <a:ext cx="2627786"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33" name="12 Triángulo rectángulo"/>
          <p:cNvSpPr/>
          <p:nvPr/>
        </p:nvSpPr>
        <p:spPr>
          <a:xfrm flipH="1">
            <a:off x="1907703" y="3795886"/>
            <a:ext cx="2771801"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34" name="13 Pentágono"/>
          <p:cNvSpPr/>
          <p:nvPr/>
        </p:nvSpPr>
        <p:spPr>
          <a:xfrm rot="5400000">
            <a:off x="-1142368" y="1465893"/>
            <a:ext cx="3867899" cy="9361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35" name="14 CuadroTexto"/>
          <p:cNvSpPr txBox="1"/>
          <p:nvPr/>
        </p:nvSpPr>
        <p:spPr>
          <a:xfrm>
            <a:off x="612720" y="304220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1.</a:t>
            </a:r>
          </a:p>
        </p:txBody>
      </p:sp>
      <p:sp>
        <p:nvSpPr>
          <p:cNvPr id="136" name="16 CuadroTexto"/>
          <p:cNvSpPr txBox="1"/>
          <p:nvPr/>
        </p:nvSpPr>
        <p:spPr>
          <a:xfrm>
            <a:off x="1413252" y="2851706"/>
            <a:ext cx="5652111" cy="90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600">
                <a:solidFill>
                  <a:srgbClr val="DA3C44"/>
                </a:solidFill>
                <a:latin typeface="Lato Regular"/>
                <a:ea typeface="Lato Regular"/>
                <a:cs typeface="Lato Regular"/>
                <a:sym typeface="Lato Regular"/>
              </a:defRPr>
            </a:lvl1pPr>
          </a:lstStyle>
          <a:p>
            <a:r>
              <a:t>No todos los activos de información son igual de críticos</a:t>
            </a:r>
          </a:p>
        </p:txBody>
      </p:sp>
      <p:pic>
        <p:nvPicPr>
          <p:cNvPr id="137"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38" name="Imagen" descr="Imagen"/>
          <p:cNvPicPr>
            <a:picLocks noChangeAspect="1"/>
          </p:cNvPicPr>
          <p:nvPr/>
        </p:nvPicPr>
        <p:blipFill>
          <a:blip r:embed="rId5"/>
          <a:stretch>
            <a:fillRect/>
          </a:stretch>
        </p:blipFill>
        <p:spPr>
          <a:xfrm>
            <a:off x="7676274" y="4789096"/>
            <a:ext cx="1300094" cy="22455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6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43" name="8 Triángulo rectángulo"/>
          <p:cNvSpPr/>
          <p:nvPr/>
        </p:nvSpPr>
        <p:spPr>
          <a:xfrm>
            <a:off x="-1" y="3795886"/>
            <a:ext cx="2627786"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44" name="9 Triángulo rectángulo"/>
          <p:cNvSpPr/>
          <p:nvPr/>
        </p:nvSpPr>
        <p:spPr>
          <a:xfrm flipH="1">
            <a:off x="1907703" y="3795886"/>
            <a:ext cx="2771801"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45" name="11 CuadroTexto"/>
          <p:cNvSpPr txBox="1"/>
          <p:nvPr/>
        </p:nvSpPr>
        <p:spPr>
          <a:xfrm>
            <a:off x="4297789" y="1002031"/>
            <a:ext cx="4359961" cy="2585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a:solidFill>
                  <a:srgbClr val="435362"/>
                </a:solidFill>
                <a:latin typeface="Open Sans Bold"/>
                <a:ea typeface="Open Sans Bold"/>
                <a:cs typeface="Open Sans Bold"/>
                <a:sym typeface="Open Sans Bold"/>
              </a:defRPr>
            </a:pPr>
            <a:r>
              <a:rPr dirty="0" err="1"/>
              <a:t>Debemos</a:t>
            </a:r>
            <a:r>
              <a:rPr dirty="0"/>
              <a:t> </a:t>
            </a:r>
            <a:r>
              <a:rPr dirty="0" err="1"/>
              <a:t>identificar</a:t>
            </a:r>
            <a:r>
              <a:rPr dirty="0"/>
              <a:t> los </a:t>
            </a:r>
            <a:r>
              <a:rPr dirty="0" err="1"/>
              <a:t>activos</a:t>
            </a:r>
            <a:r>
              <a:rPr dirty="0"/>
              <a:t> de </a:t>
            </a:r>
            <a:r>
              <a:rPr dirty="0" err="1"/>
              <a:t>información</a:t>
            </a:r>
            <a:r>
              <a:rPr dirty="0"/>
              <a:t> </a:t>
            </a:r>
            <a:r>
              <a:rPr dirty="0" err="1"/>
              <a:t>esenciales</a:t>
            </a:r>
            <a:r>
              <a:rPr dirty="0"/>
              <a:t> para la </a:t>
            </a:r>
            <a:r>
              <a:rPr dirty="0" err="1"/>
              <a:t>universidad</a:t>
            </a:r>
            <a:endParaRPr lang="es-ES" dirty="0"/>
          </a:p>
          <a:p>
            <a:pPr>
              <a:defRPr>
                <a:solidFill>
                  <a:srgbClr val="435362"/>
                </a:solidFill>
                <a:latin typeface="Open Sans Bold"/>
                <a:ea typeface="Open Sans Bold"/>
                <a:cs typeface="Open Sans Bold"/>
                <a:sym typeface="Open Sans Bold"/>
              </a:defRPr>
            </a:pPr>
            <a:r>
              <a:rPr dirty="0"/>
              <a:t>y </a:t>
            </a:r>
            <a:r>
              <a:rPr dirty="0" err="1"/>
              <a:t>protegerlos</a:t>
            </a:r>
            <a:r>
              <a:rPr dirty="0"/>
              <a:t> </a:t>
            </a:r>
            <a:r>
              <a:rPr dirty="0" err="1"/>
              <a:t>adecuadamente</a:t>
            </a:r>
            <a:r>
              <a:rPr dirty="0"/>
              <a:t>. </a:t>
            </a:r>
          </a:p>
          <a:p>
            <a:pPr>
              <a:defRPr>
                <a:solidFill>
                  <a:srgbClr val="435362"/>
                </a:solidFill>
                <a:latin typeface="Open Sans Bold"/>
                <a:ea typeface="Open Sans Bold"/>
                <a:cs typeface="Open Sans Bold"/>
                <a:sym typeface="Open Sans Bold"/>
              </a:defRPr>
            </a:pPr>
            <a:endParaRPr dirty="0"/>
          </a:p>
          <a:p>
            <a:pPr>
              <a:defRPr>
                <a:solidFill>
                  <a:srgbClr val="435362"/>
                </a:solidFill>
                <a:latin typeface="Open Sans Bold"/>
                <a:ea typeface="Open Sans Bold"/>
                <a:cs typeface="Open Sans Bold"/>
                <a:sym typeface="Open Sans Bold"/>
              </a:defRPr>
            </a:pPr>
            <a:r>
              <a:rPr dirty="0" err="1"/>
              <a:t>También</a:t>
            </a:r>
            <a:r>
              <a:rPr dirty="0"/>
              <a:t> </a:t>
            </a:r>
            <a:r>
              <a:rPr dirty="0" err="1"/>
              <a:t>tendremos</a:t>
            </a:r>
            <a:r>
              <a:rPr dirty="0"/>
              <a:t> que </a:t>
            </a:r>
            <a:r>
              <a:rPr dirty="0" err="1"/>
              <a:t>determinar</a:t>
            </a:r>
            <a:r>
              <a:rPr dirty="0"/>
              <a:t> </a:t>
            </a:r>
            <a:r>
              <a:rPr dirty="0" err="1"/>
              <a:t>qué</a:t>
            </a:r>
            <a:endParaRPr lang="es-ES" dirty="0"/>
          </a:p>
          <a:p>
            <a:pPr>
              <a:defRPr>
                <a:solidFill>
                  <a:srgbClr val="435362"/>
                </a:solidFill>
                <a:latin typeface="Open Sans Bold"/>
                <a:ea typeface="Open Sans Bold"/>
                <a:cs typeface="Open Sans Bold"/>
                <a:sym typeface="Open Sans Bold"/>
              </a:defRPr>
            </a:pPr>
            <a:r>
              <a:rPr dirty="0"/>
              <a:t>es </a:t>
            </a:r>
            <a:r>
              <a:rPr dirty="0" err="1"/>
              <a:t>importante</a:t>
            </a:r>
            <a:r>
              <a:rPr dirty="0"/>
              <a:t> </a:t>
            </a:r>
            <a:r>
              <a:rPr dirty="0" err="1"/>
              <a:t>proteger</a:t>
            </a:r>
            <a:r>
              <a:rPr dirty="0"/>
              <a:t> de </a:t>
            </a:r>
            <a:r>
              <a:rPr dirty="0" err="1"/>
              <a:t>cada</a:t>
            </a:r>
            <a:r>
              <a:rPr dirty="0"/>
              <a:t> </a:t>
            </a:r>
            <a:r>
              <a:rPr dirty="0" err="1"/>
              <a:t>activo</a:t>
            </a:r>
            <a:endParaRPr lang="es-ES" dirty="0"/>
          </a:p>
          <a:p>
            <a:pPr>
              <a:defRPr>
                <a:solidFill>
                  <a:srgbClr val="435362"/>
                </a:solidFill>
                <a:latin typeface="Open Sans Bold"/>
                <a:ea typeface="Open Sans Bold"/>
                <a:cs typeface="Open Sans Bold"/>
                <a:sym typeface="Open Sans Bold"/>
              </a:defRPr>
            </a:pPr>
            <a:r>
              <a:rPr dirty="0"/>
              <a:t>y </a:t>
            </a:r>
            <a:r>
              <a:rPr dirty="0" err="1"/>
              <a:t>en</a:t>
            </a:r>
            <a:r>
              <a:rPr dirty="0"/>
              <a:t> </a:t>
            </a:r>
            <a:r>
              <a:rPr dirty="0" err="1"/>
              <a:t>qué</a:t>
            </a:r>
            <a:r>
              <a:rPr dirty="0"/>
              <a:t> </a:t>
            </a:r>
            <a:r>
              <a:rPr dirty="0" err="1"/>
              <a:t>medida</a:t>
            </a:r>
            <a:r>
              <a:rPr dirty="0"/>
              <a:t>, p</a:t>
            </a:r>
            <a:r>
              <a:rPr lang="es-ES" dirty="0" err="1"/>
              <a:t>or</a:t>
            </a:r>
            <a:r>
              <a:rPr dirty="0"/>
              <a:t> </a:t>
            </a:r>
            <a:r>
              <a:rPr dirty="0" err="1"/>
              <a:t>ejemplo</a:t>
            </a:r>
            <a:r>
              <a:rPr dirty="0"/>
              <a:t> </a:t>
            </a:r>
            <a:r>
              <a:rPr dirty="0" err="1"/>
              <a:t>su</a:t>
            </a:r>
            <a:r>
              <a:rPr dirty="0"/>
              <a:t> </a:t>
            </a:r>
            <a:r>
              <a:rPr dirty="0" err="1"/>
              <a:t>conficencialidad</a:t>
            </a:r>
            <a:r>
              <a:rPr dirty="0"/>
              <a:t>, </a:t>
            </a:r>
            <a:r>
              <a:rPr dirty="0" err="1"/>
              <a:t>integridad</a:t>
            </a:r>
            <a:endParaRPr lang="es-ES" dirty="0"/>
          </a:p>
          <a:p>
            <a:pPr>
              <a:defRPr>
                <a:solidFill>
                  <a:srgbClr val="435362"/>
                </a:solidFill>
                <a:latin typeface="Open Sans Bold"/>
                <a:ea typeface="Open Sans Bold"/>
                <a:cs typeface="Open Sans Bold"/>
                <a:sym typeface="Open Sans Bold"/>
              </a:defRPr>
            </a:pPr>
            <a:r>
              <a:rPr dirty="0"/>
              <a:t>o </a:t>
            </a:r>
            <a:r>
              <a:rPr dirty="0" err="1"/>
              <a:t>disponibilidad</a:t>
            </a:r>
            <a:r>
              <a:rPr dirty="0"/>
              <a:t> u </a:t>
            </a:r>
            <a:r>
              <a:rPr dirty="0" err="1"/>
              <a:t>otra</a:t>
            </a:r>
            <a:r>
              <a:rPr dirty="0"/>
              <a:t> </a:t>
            </a:r>
            <a:r>
              <a:rPr dirty="0" err="1"/>
              <a:t>característica</a:t>
            </a:r>
            <a:r>
              <a:rPr dirty="0"/>
              <a:t>.</a:t>
            </a:r>
          </a:p>
        </p:txBody>
      </p:sp>
      <p:sp>
        <p:nvSpPr>
          <p:cNvPr id="146"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1.</a:t>
            </a:r>
          </a:p>
        </p:txBody>
      </p:sp>
      <p:pic>
        <p:nvPicPr>
          <p:cNvPr id="147" name="6 Imagen" descr="6 Imagen"/>
          <p:cNvPicPr>
            <a:picLocks noChangeAspect="1"/>
          </p:cNvPicPr>
          <p:nvPr/>
        </p:nvPicPr>
        <p:blipFill>
          <a:blip r:embed="rId2"/>
          <a:stretch>
            <a:fillRect/>
          </a:stretch>
        </p:blipFill>
        <p:spPr>
          <a:xfrm>
            <a:off x="157873" y="4696323"/>
            <a:ext cx="1300095" cy="308499"/>
          </a:xfrm>
          <a:prstGeom prst="rect">
            <a:avLst/>
          </a:prstGeom>
          <a:ln w="12700">
            <a:miter lim="400000"/>
          </a:ln>
        </p:spPr>
      </p:pic>
      <p:pic>
        <p:nvPicPr>
          <p:cNvPr id="148" name="Imagen" descr="Imagen"/>
          <p:cNvPicPr>
            <a:picLocks noChangeAspect="1"/>
          </p:cNvPicPr>
          <p:nvPr/>
        </p:nvPicPr>
        <p:blipFill>
          <a:blip r:embed="rId3"/>
          <a:stretch>
            <a:fillRect/>
          </a:stretch>
        </p:blipFill>
        <p:spPr>
          <a:xfrm>
            <a:off x="7676274" y="4789096"/>
            <a:ext cx="1300095" cy="224554"/>
          </a:xfrm>
          <a:prstGeom prst="rect">
            <a:avLst/>
          </a:prstGeom>
          <a:ln w="12700">
            <a:miter lim="400000"/>
          </a:ln>
        </p:spPr>
      </p:pic>
      <p:pic>
        <p:nvPicPr>
          <p:cNvPr id="149" name="Imagen" descr="Imagen"/>
          <p:cNvPicPr>
            <a:picLocks noChangeAspect="1"/>
          </p:cNvPicPr>
          <p:nvPr/>
        </p:nvPicPr>
        <p:blipFill>
          <a:blip r:embed="rId4"/>
          <a:stretch>
            <a:fillRect/>
          </a:stretch>
        </p:blipFill>
        <p:spPr>
          <a:xfrm>
            <a:off x="565150" y="1130300"/>
            <a:ext cx="3314700" cy="28829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n" descr="Imagen"/>
          <p:cNvPicPr>
            <a:picLocks noChangeAspect="1"/>
          </p:cNvPicPr>
          <p:nvPr/>
        </p:nvPicPr>
        <p:blipFill>
          <a:blip r:embed="rId3"/>
          <a:stretch>
            <a:fillRect/>
          </a:stretch>
        </p:blipFill>
        <p:spPr>
          <a:xfrm>
            <a:off x="393700" y="2051050"/>
            <a:ext cx="8356600" cy="1955800"/>
          </a:xfrm>
          <a:prstGeom prst="rect">
            <a:avLst/>
          </a:prstGeom>
          <a:ln w="12700">
            <a:miter lim="400000"/>
          </a:ln>
        </p:spPr>
      </p:pic>
      <p:sp>
        <p:nvSpPr>
          <p:cNvPr id="152" name="13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53" name="15 Triángulo rectángulo"/>
          <p:cNvSpPr/>
          <p:nvPr/>
        </p:nvSpPr>
        <p:spPr>
          <a:xfrm>
            <a:off x="-1" y="3795886"/>
            <a:ext cx="2627786"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54" name="16 Triángulo rectángulo"/>
          <p:cNvSpPr/>
          <p:nvPr/>
        </p:nvSpPr>
        <p:spPr>
          <a:xfrm flipH="1">
            <a:off x="1907703" y="3795886"/>
            <a:ext cx="2771801"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55"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1.</a:t>
            </a:r>
          </a:p>
        </p:txBody>
      </p:sp>
      <p:pic>
        <p:nvPicPr>
          <p:cNvPr id="156"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57"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158" name="20 CuadroTexto"/>
          <p:cNvSpPr txBox="1"/>
          <p:nvPr/>
        </p:nvSpPr>
        <p:spPr>
          <a:xfrm>
            <a:off x="348805" y="664922"/>
            <a:ext cx="8446389" cy="49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600">
                <a:solidFill>
                  <a:srgbClr val="DA3C44"/>
                </a:solidFill>
                <a:latin typeface="Lato Regular"/>
                <a:ea typeface="Lato Regular"/>
                <a:cs typeface="Lato Regular"/>
                <a:sym typeface="Lato Regular"/>
              </a:defRPr>
            </a:lvl1pPr>
          </a:lstStyle>
          <a:p>
            <a:r>
              <a:t>Primer paso: tener un inventario de activos</a:t>
            </a:r>
          </a:p>
        </p:txBody>
      </p:sp>
      <p:sp>
        <p:nvSpPr>
          <p:cNvPr id="159" name="8 Rectángulo"/>
          <p:cNvSpPr txBox="1"/>
          <p:nvPr/>
        </p:nvSpPr>
        <p:spPr>
          <a:xfrm>
            <a:off x="734359" y="1200150"/>
            <a:ext cx="7675282" cy="49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600">
                <a:solidFill>
                  <a:srgbClr val="435362"/>
                </a:solidFill>
                <a:latin typeface="Lato Bold"/>
                <a:ea typeface="Lato Bold"/>
                <a:cs typeface="Lato Bold"/>
                <a:sym typeface="Lato Bold"/>
              </a:defRPr>
            </a:lvl1pPr>
          </a:lstStyle>
          <a:p>
            <a:r>
              <a:t>Identifico mis activos de información y su ubicación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n" descr="Imagen"/>
          <p:cNvPicPr>
            <a:picLocks noChangeAspect="1"/>
          </p:cNvPicPr>
          <p:nvPr/>
        </p:nvPicPr>
        <p:blipFill>
          <a:blip r:embed="rId3"/>
          <a:stretch>
            <a:fillRect/>
          </a:stretch>
        </p:blipFill>
        <p:spPr>
          <a:xfrm>
            <a:off x="0" y="0"/>
            <a:ext cx="4673600" cy="5143500"/>
          </a:xfrm>
          <a:prstGeom prst="rect">
            <a:avLst/>
          </a:prstGeom>
          <a:ln w="12700">
            <a:miter lim="400000"/>
          </a:ln>
        </p:spPr>
      </p:pic>
      <p:sp>
        <p:nvSpPr>
          <p:cNvPr id="164" name="5 CuadroTexto"/>
          <p:cNvSpPr txBox="1"/>
          <p:nvPr/>
        </p:nvSpPr>
        <p:spPr>
          <a:xfrm>
            <a:off x="5047736" y="2815496"/>
            <a:ext cx="5246204"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a:solidFill>
                  <a:srgbClr val="435362"/>
                </a:solidFill>
                <a:latin typeface="Lato Bold"/>
                <a:ea typeface="Lato Bold"/>
                <a:cs typeface="Lato Bold"/>
                <a:sym typeface="Lato Bold"/>
              </a:defRPr>
            </a:pPr>
            <a:r>
              <a:t>Establezco unos criterios</a:t>
            </a:r>
          </a:p>
          <a:p>
            <a:pPr>
              <a:defRPr sz="2000">
                <a:solidFill>
                  <a:srgbClr val="435362"/>
                </a:solidFill>
                <a:latin typeface="Lato Bold"/>
                <a:ea typeface="Lato Bold"/>
                <a:cs typeface="Lato Bold"/>
                <a:sym typeface="Lato Bold"/>
              </a:defRPr>
            </a:pPr>
            <a:r>
              <a:t>para clasificar la información</a:t>
            </a:r>
          </a:p>
        </p:txBody>
      </p:sp>
      <p:pic>
        <p:nvPicPr>
          <p:cNvPr id="165"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66"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
        <p:nvSpPr>
          <p:cNvPr id="167" name="13 Pentágono"/>
          <p:cNvSpPr/>
          <p:nvPr/>
        </p:nvSpPr>
        <p:spPr>
          <a:xfrm rot="5400000">
            <a:off x="-1390217" y="1556567"/>
            <a:ext cx="436359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68" name="14 CuadroTexto"/>
          <p:cNvSpPr txBox="1"/>
          <p:nvPr/>
        </p:nvSpPr>
        <p:spPr>
          <a:xfrm>
            <a:off x="612720" y="3342628"/>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2.</a:t>
            </a:r>
          </a:p>
        </p:txBody>
      </p:sp>
      <p:sp>
        <p:nvSpPr>
          <p:cNvPr id="169" name="20 CuadroTexto"/>
          <p:cNvSpPr txBox="1"/>
          <p:nvPr/>
        </p:nvSpPr>
        <p:spPr>
          <a:xfrm>
            <a:off x="5047736" y="1626965"/>
            <a:ext cx="4013018" cy="90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600">
                <a:solidFill>
                  <a:srgbClr val="DA3C44"/>
                </a:solidFill>
                <a:latin typeface="Lato Regular"/>
                <a:ea typeface="Lato Regular"/>
                <a:cs typeface="Lato Regular"/>
                <a:sym typeface="Lato Regular"/>
              </a:defRPr>
            </a:pPr>
            <a:r>
              <a:t>¿Cómo clasificar</a:t>
            </a:r>
          </a:p>
          <a:p>
            <a:pPr>
              <a:defRPr sz="2600">
                <a:solidFill>
                  <a:srgbClr val="DA3C44"/>
                </a:solidFill>
                <a:latin typeface="Lato Regular"/>
                <a:ea typeface="Lato Regular"/>
                <a:cs typeface="Lato Regular"/>
                <a:sym typeface="Lato Regular"/>
              </a:defRPr>
            </a:pPr>
            <a:r>
              <a:t>la información?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agen" descr="Imagen"/>
          <p:cNvPicPr>
            <a:picLocks noChangeAspect="1"/>
          </p:cNvPicPr>
          <p:nvPr/>
        </p:nvPicPr>
        <p:blipFill>
          <a:blip r:embed="rId3"/>
          <a:stretch>
            <a:fillRect/>
          </a:stretch>
        </p:blipFill>
        <p:spPr>
          <a:xfrm>
            <a:off x="0" y="0"/>
            <a:ext cx="4673600" cy="5143500"/>
          </a:xfrm>
          <a:prstGeom prst="rect">
            <a:avLst/>
          </a:prstGeom>
          <a:ln w="12700">
            <a:miter lim="400000"/>
          </a:ln>
        </p:spPr>
      </p:pic>
      <p:sp>
        <p:nvSpPr>
          <p:cNvPr id="174" name="13 Pentágono"/>
          <p:cNvSpPr/>
          <p:nvPr/>
        </p:nvSpPr>
        <p:spPr>
          <a:xfrm rot="5400000">
            <a:off x="477812" y="-154288"/>
            <a:ext cx="62753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396" y="0"/>
                </a:lnTo>
                <a:lnTo>
                  <a:pt x="21600" y="10800"/>
                </a:lnTo>
                <a:lnTo>
                  <a:pt x="16396"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75" name="15 Triángulo rectángulo"/>
          <p:cNvSpPr/>
          <p:nvPr/>
        </p:nvSpPr>
        <p:spPr>
          <a:xfrm>
            <a:off x="-1" y="3795886"/>
            <a:ext cx="2627786"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76" name="16 Triángulo rectángulo"/>
          <p:cNvSpPr/>
          <p:nvPr/>
        </p:nvSpPr>
        <p:spPr>
          <a:xfrm flipH="1">
            <a:off x="1907703" y="3795886"/>
            <a:ext cx="2771801" cy="1347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77" name="14 CuadroTexto"/>
          <p:cNvSpPr txBox="1"/>
          <p:nvPr/>
        </p:nvSpPr>
        <p:spPr>
          <a:xfrm>
            <a:off x="612720" y="14046"/>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2.</a:t>
            </a:r>
          </a:p>
        </p:txBody>
      </p:sp>
      <p:pic>
        <p:nvPicPr>
          <p:cNvPr id="178"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179"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pic>
        <p:nvPicPr>
          <p:cNvPr id="180" name="Imagen" descr="Imagen"/>
          <p:cNvPicPr>
            <a:picLocks noChangeAspect="1"/>
          </p:cNvPicPr>
          <p:nvPr/>
        </p:nvPicPr>
        <p:blipFill>
          <a:blip r:embed="rId6"/>
          <a:stretch>
            <a:fillRect/>
          </a:stretch>
        </p:blipFill>
        <p:spPr>
          <a:xfrm>
            <a:off x="5182172" y="1465285"/>
            <a:ext cx="404269" cy="2740040"/>
          </a:xfrm>
          <a:prstGeom prst="rect">
            <a:avLst/>
          </a:prstGeom>
          <a:ln w="12700">
            <a:miter lim="400000"/>
          </a:ln>
        </p:spPr>
      </p:pic>
      <p:sp>
        <p:nvSpPr>
          <p:cNvPr id="181" name="5 CuadroTexto"/>
          <p:cNvSpPr txBox="1"/>
          <p:nvPr/>
        </p:nvSpPr>
        <p:spPr>
          <a:xfrm>
            <a:off x="5847836" y="1354996"/>
            <a:ext cx="3062003"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solidFill>
                  <a:srgbClr val="435362"/>
                </a:solidFill>
                <a:latin typeface="Lato Bold"/>
                <a:ea typeface="Lato Bold"/>
                <a:cs typeface="Lato Bold"/>
                <a:sym typeface="Lato Bold"/>
              </a:defRPr>
            </a:lvl1pPr>
          </a:lstStyle>
          <a:p>
            <a:r>
              <a:t>[CONFIDENCIAL]Proyectos_2020.docx</a:t>
            </a:r>
          </a:p>
        </p:txBody>
      </p:sp>
      <p:sp>
        <p:nvSpPr>
          <p:cNvPr id="182" name="20 CuadroTexto"/>
          <p:cNvSpPr txBox="1"/>
          <p:nvPr/>
        </p:nvSpPr>
        <p:spPr>
          <a:xfrm>
            <a:off x="5047736" y="293465"/>
            <a:ext cx="4013018" cy="90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600">
                <a:solidFill>
                  <a:srgbClr val="DA3C44"/>
                </a:solidFill>
                <a:latin typeface="Lato Regular"/>
                <a:ea typeface="Lato Regular"/>
                <a:cs typeface="Lato Regular"/>
                <a:sym typeface="Lato Regular"/>
              </a:defRPr>
            </a:pPr>
            <a:r>
              <a:t>Etiqueto cada activo</a:t>
            </a:r>
          </a:p>
          <a:p>
            <a:pPr>
              <a:defRPr sz="2600">
                <a:solidFill>
                  <a:srgbClr val="DA3C44"/>
                </a:solidFill>
                <a:latin typeface="Lato Regular"/>
                <a:ea typeface="Lato Regular"/>
                <a:cs typeface="Lato Regular"/>
                <a:sym typeface="Lato Regular"/>
              </a:defRPr>
            </a:pPr>
            <a:r>
              <a:t>según la clasificación</a:t>
            </a:r>
          </a:p>
        </p:txBody>
      </p:sp>
      <p:sp>
        <p:nvSpPr>
          <p:cNvPr id="183" name="5 CuadroTexto"/>
          <p:cNvSpPr txBox="1"/>
          <p:nvPr/>
        </p:nvSpPr>
        <p:spPr>
          <a:xfrm>
            <a:off x="5847836" y="2104296"/>
            <a:ext cx="3062003"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solidFill>
                  <a:srgbClr val="435362"/>
                </a:solidFill>
                <a:latin typeface="Lato Bold"/>
                <a:ea typeface="Lato Bold"/>
                <a:cs typeface="Lato Bold"/>
                <a:sym typeface="Lato Bold"/>
              </a:defRPr>
            </a:lvl1pPr>
          </a:lstStyle>
          <a:p>
            <a:r>
              <a:rPr dirty="0"/>
              <a:t>[RESTRINGIDO]Nominas_2018.xlsx</a:t>
            </a:r>
          </a:p>
        </p:txBody>
      </p:sp>
      <p:sp>
        <p:nvSpPr>
          <p:cNvPr id="184" name="5 CuadroTexto"/>
          <p:cNvSpPr txBox="1"/>
          <p:nvPr/>
        </p:nvSpPr>
        <p:spPr>
          <a:xfrm>
            <a:off x="5847836" y="2906946"/>
            <a:ext cx="3062003"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solidFill>
                  <a:srgbClr val="435362"/>
                </a:solidFill>
                <a:latin typeface="Lato Bold"/>
                <a:ea typeface="Lato Bold"/>
                <a:cs typeface="Lato Bold"/>
                <a:sym typeface="Lato Bold"/>
              </a:defRPr>
            </a:lvl1pPr>
          </a:lstStyle>
          <a:p>
            <a:r>
              <a:t>[INTERINO]Cuadrantes_mes.xlsx</a:t>
            </a:r>
          </a:p>
        </p:txBody>
      </p:sp>
      <p:sp>
        <p:nvSpPr>
          <p:cNvPr id="185" name="5 CuadroTexto"/>
          <p:cNvSpPr txBox="1"/>
          <p:nvPr/>
        </p:nvSpPr>
        <p:spPr>
          <a:xfrm>
            <a:off x="5847836" y="3682921"/>
            <a:ext cx="3062003" cy="650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solidFill>
                  <a:srgbClr val="435362"/>
                </a:solidFill>
                <a:latin typeface="Lato Bold"/>
                <a:ea typeface="Lato Bold"/>
                <a:cs typeface="Lato Bold"/>
                <a:sym typeface="Lato Bold"/>
              </a:defRPr>
            </a:lvl1pPr>
          </a:lstStyle>
          <a:p>
            <a:r>
              <a:t>[PUBLICO]Historico_mensajes_Redes_Sociales.xlsx</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13 Pentágono"/>
          <p:cNvSpPr/>
          <p:nvPr/>
        </p:nvSpPr>
        <p:spPr>
          <a:xfrm rot="5400000">
            <a:off x="-1390217" y="1708967"/>
            <a:ext cx="4363596" cy="936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88" name="14 CuadroTexto"/>
          <p:cNvSpPr txBox="1"/>
          <p:nvPr/>
        </p:nvSpPr>
        <p:spPr>
          <a:xfrm>
            <a:off x="612720" y="3495029"/>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3.</a:t>
            </a:r>
          </a:p>
        </p:txBody>
      </p:sp>
      <p:pic>
        <p:nvPicPr>
          <p:cNvPr id="189" name="6 Imagen" descr="6 Imagen"/>
          <p:cNvPicPr>
            <a:picLocks noChangeAspect="1"/>
          </p:cNvPicPr>
          <p:nvPr/>
        </p:nvPicPr>
        <p:blipFill>
          <a:blip r:embed="rId3"/>
          <a:stretch>
            <a:fillRect/>
          </a:stretch>
        </p:blipFill>
        <p:spPr>
          <a:xfrm>
            <a:off x="157873" y="4696323"/>
            <a:ext cx="1300095" cy="308499"/>
          </a:xfrm>
          <a:prstGeom prst="rect">
            <a:avLst/>
          </a:prstGeom>
          <a:ln w="12700">
            <a:miter lim="400000"/>
          </a:ln>
        </p:spPr>
      </p:pic>
      <p:pic>
        <p:nvPicPr>
          <p:cNvPr id="190" name="Imagen" descr="Imagen"/>
          <p:cNvPicPr>
            <a:picLocks noChangeAspect="1"/>
          </p:cNvPicPr>
          <p:nvPr/>
        </p:nvPicPr>
        <p:blipFill>
          <a:blip r:embed="rId4"/>
          <a:stretch>
            <a:fillRect/>
          </a:stretch>
        </p:blipFill>
        <p:spPr>
          <a:xfrm>
            <a:off x="7676274" y="4789096"/>
            <a:ext cx="1300095" cy="224554"/>
          </a:xfrm>
          <a:prstGeom prst="rect">
            <a:avLst/>
          </a:prstGeom>
          <a:ln w="12700">
            <a:miter lim="400000"/>
          </a:ln>
        </p:spPr>
      </p:pic>
      <p:sp>
        <p:nvSpPr>
          <p:cNvPr id="191" name="20 CuadroTexto"/>
          <p:cNvSpPr txBox="1"/>
          <p:nvPr/>
        </p:nvSpPr>
        <p:spPr>
          <a:xfrm>
            <a:off x="1703562" y="388955"/>
            <a:ext cx="6470954" cy="49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600">
                <a:solidFill>
                  <a:srgbClr val="DA3C44"/>
                </a:solidFill>
                <a:latin typeface="Lato Regular"/>
                <a:ea typeface="Lato Regular"/>
                <a:cs typeface="Lato Regular"/>
                <a:sym typeface="Lato Regular"/>
              </a:defRPr>
            </a:lvl1pPr>
          </a:lstStyle>
          <a:p>
            <a:r>
              <a:rPr dirty="0" err="1"/>
              <a:t>Formas</a:t>
            </a:r>
            <a:r>
              <a:rPr dirty="0"/>
              <a:t> de </a:t>
            </a:r>
            <a:r>
              <a:rPr dirty="0" err="1"/>
              <a:t>proteger</a:t>
            </a:r>
            <a:r>
              <a:rPr dirty="0"/>
              <a:t> la </a:t>
            </a:r>
            <a:r>
              <a:rPr dirty="0" err="1"/>
              <a:t>información</a:t>
            </a:r>
            <a:endParaRPr dirty="0"/>
          </a:p>
        </p:txBody>
      </p:sp>
      <p:sp>
        <p:nvSpPr>
          <p:cNvPr id="192" name="5 CuadroTexto"/>
          <p:cNvSpPr txBox="1"/>
          <p:nvPr/>
        </p:nvSpPr>
        <p:spPr>
          <a:xfrm>
            <a:off x="1543132" y="975602"/>
            <a:ext cx="6791814"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435362"/>
                </a:solidFill>
                <a:latin typeface="Lato Bold"/>
                <a:ea typeface="Lato Bold"/>
                <a:cs typeface="Lato Bold"/>
                <a:sym typeface="Lato Bold"/>
              </a:defRPr>
            </a:lvl1pPr>
          </a:lstStyle>
          <a:p>
            <a:r>
              <a:rPr dirty="0" err="1"/>
              <a:t>Controles</a:t>
            </a:r>
            <a:r>
              <a:rPr dirty="0"/>
              <a:t> de </a:t>
            </a:r>
            <a:r>
              <a:rPr dirty="0" err="1"/>
              <a:t>seguridad</a:t>
            </a:r>
            <a:r>
              <a:rPr dirty="0"/>
              <a:t> para </a:t>
            </a:r>
            <a:r>
              <a:rPr dirty="0" err="1"/>
              <a:t>tratar</a:t>
            </a:r>
            <a:r>
              <a:rPr dirty="0"/>
              <a:t> la </a:t>
            </a:r>
            <a:r>
              <a:rPr dirty="0" err="1"/>
              <a:t>información</a:t>
            </a:r>
            <a:endParaRPr dirty="0"/>
          </a:p>
        </p:txBody>
      </p:sp>
      <p:sp>
        <p:nvSpPr>
          <p:cNvPr id="193" name="5 CuadroTexto"/>
          <p:cNvSpPr txBox="1"/>
          <p:nvPr/>
        </p:nvSpPr>
        <p:spPr>
          <a:xfrm>
            <a:off x="1926077" y="2081531"/>
            <a:ext cx="1473193"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000">
                <a:solidFill>
                  <a:srgbClr val="435362"/>
                </a:solidFill>
                <a:latin typeface="Lato Bold"/>
                <a:ea typeface="Lato Bold"/>
                <a:cs typeface="Lato Bold"/>
                <a:sym typeface="Lato Bold"/>
              </a:defRPr>
            </a:pPr>
            <a:r>
              <a:t>LIMITAR</a:t>
            </a:r>
          </a:p>
          <a:p>
            <a:pPr algn="ctr">
              <a:defRPr sz="2000">
                <a:solidFill>
                  <a:srgbClr val="435362"/>
                </a:solidFill>
                <a:latin typeface="Lato Bold"/>
                <a:ea typeface="Lato Bold"/>
                <a:cs typeface="Lato Bold"/>
                <a:sym typeface="Lato Bold"/>
              </a:defRPr>
            </a:pPr>
            <a:r>
              <a:t>SU ACCESO</a:t>
            </a:r>
          </a:p>
        </p:txBody>
      </p:sp>
      <p:sp>
        <p:nvSpPr>
          <p:cNvPr id="194" name="5 CuadroTexto"/>
          <p:cNvSpPr txBox="1"/>
          <p:nvPr/>
        </p:nvSpPr>
        <p:spPr>
          <a:xfrm>
            <a:off x="4170957" y="2233931"/>
            <a:ext cx="1473193" cy="39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435362"/>
                </a:solidFill>
                <a:latin typeface="Lato Bold"/>
                <a:ea typeface="Lato Bold"/>
                <a:cs typeface="Lato Bold"/>
                <a:sym typeface="Lato Bold"/>
              </a:defRPr>
            </a:lvl1pPr>
          </a:lstStyle>
          <a:p>
            <a:r>
              <a:t>CIFRADO</a:t>
            </a:r>
          </a:p>
        </p:txBody>
      </p:sp>
      <p:sp>
        <p:nvSpPr>
          <p:cNvPr id="195" name="5 CuadroTexto"/>
          <p:cNvSpPr txBox="1"/>
          <p:nvPr/>
        </p:nvSpPr>
        <p:spPr>
          <a:xfrm>
            <a:off x="6415837" y="2081530"/>
            <a:ext cx="1621526"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435362"/>
                </a:solidFill>
                <a:latin typeface="Lato Bold"/>
                <a:ea typeface="Lato Bold"/>
                <a:cs typeface="Lato Bold"/>
                <a:sym typeface="Lato Bold"/>
              </a:defRPr>
            </a:lvl1pPr>
          </a:lstStyle>
          <a:p>
            <a:r>
              <a:t>COPIAS DE SEGURIDAD</a:t>
            </a:r>
          </a:p>
        </p:txBody>
      </p:sp>
      <p:sp>
        <p:nvSpPr>
          <p:cNvPr id="196" name="Línea"/>
          <p:cNvSpPr/>
          <p:nvPr/>
        </p:nvSpPr>
        <p:spPr>
          <a:xfrm>
            <a:off x="1809098" y="1950479"/>
            <a:ext cx="1707151" cy="1"/>
          </a:xfrm>
          <a:prstGeom prst="line">
            <a:avLst/>
          </a:prstGeom>
          <a:ln w="25400">
            <a:solidFill>
              <a:srgbClr val="8BBEB6"/>
            </a:solidFill>
          </a:ln>
        </p:spPr>
        <p:txBody>
          <a:bodyPr lIns="45718" tIns="45718" rIns="45718" bIns="45718"/>
          <a:lstStyle/>
          <a:p>
            <a:endParaRPr/>
          </a:p>
        </p:txBody>
      </p:sp>
      <p:sp>
        <p:nvSpPr>
          <p:cNvPr id="197" name="Línea"/>
          <p:cNvSpPr/>
          <p:nvPr/>
        </p:nvSpPr>
        <p:spPr>
          <a:xfrm>
            <a:off x="1809098" y="2913620"/>
            <a:ext cx="1707151" cy="1"/>
          </a:xfrm>
          <a:prstGeom prst="line">
            <a:avLst/>
          </a:prstGeom>
          <a:ln w="25400">
            <a:solidFill>
              <a:srgbClr val="8BBEB6"/>
            </a:solidFill>
          </a:ln>
        </p:spPr>
        <p:txBody>
          <a:bodyPr lIns="45718" tIns="45718" rIns="45718" bIns="45718"/>
          <a:lstStyle/>
          <a:p>
            <a:endParaRPr/>
          </a:p>
        </p:txBody>
      </p:sp>
      <p:sp>
        <p:nvSpPr>
          <p:cNvPr id="198" name="Línea"/>
          <p:cNvSpPr/>
          <p:nvPr/>
        </p:nvSpPr>
        <p:spPr>
          <a:xfrm>
            <a:off x="4053978" y="1950479"/>
            <a:ext cx="1707151" cy="1"/>
          </a:xfrm>
          <a:prstGeom prst="line">
            <a:avLst/>
          </a:prstGeom>
          <a:ln w="25400">
            <a:solidFill>
              <a:srgbClr val="8BBEB6"/>
            </a:solidFill>
          </a:ln>
        </p:spPr>
        <p:txBody>
          <a:bodyPr lIns="45718" tIns="45718" rIns="45718" bIns="45718"/>
          <a:lstStyle/>
          <a:p>
            <a:endParaRPr/>
          </a:p>
        </p:txBody>
      </p:sp>
      <p:sp>
        <p:nvSpPr>
          <p:cNvPr id="199" name="Línea"/>
          <p:cNvSpPr/>
          <p:nvPr/>
        </p:nvSpPr>
        <p:spPr>
          <a:xfrm>
            <a:off x="4053978" y="2913620"/>
            <a:ext cx="1707151" cy="1"/>
          </a:xfrm>
          <a:prstGeom prst="line">
            <a:avLst/>
          </a:prstGeom>
          <a:ln w="25400">
            <a:solidFill>
              <a:srgbClr val="8BBEB6"/>
            </a:solidFill>
          </a:ln>
        </p:spPr>
        <p:txBody>
          <a:bodyPr lIns="45718" tIns="45718" rIns="45718" bIns="45718"/>
          <a:lstStyle/>
          <a:p>
            <a:endParaRPr/>
          </a:p>
        </p:txBody>
      </p:sp>
      <p:sp>
        <p:nvSpPr>
          <p:cNvPr id="200" name="Línea"/>
          <p:cNvSpPr/>
          <p:nvPr/>
        </p:nvSpPr>
        <p:spPr>
          <a:xfrm>
            <a:off x="6415837" y="1950479"/>
            <a:ext cx="1707151" cy="1"/>
          </a:xfrm>
          <a:prstGeom prst="line">
            <a:avLst/>
          </a:prstGeom>
          <a:ln w="25400">
            <a:solidFill>
              <a:srgbClr val="8BBEB6"/>
            </a:solidFill>
          </a:ln>
        </p:spPr>
        <p:txBody>
          <a:bodyPr lIns="45718" tIns="45718" rIns="45718" bIns="45718"/>
          <a:lstStyle/>
          <a:p>
            <a:endParaRPr/>
          </a:p>
        </p:txBody>
      </p:sp>
      <p:sp>
        <p:nvSpPr>
          <p:cNvPr id="201" name="Línea"/>
          <p:cNvSpPr/>
          <p:nvPr/>
        </p:nvSpPr>
        <p:spPr>
          <a:xfrm>
            <a:off x="6415837" y="2913620"/>
            <a:ext cx="1707151" cy="1"/>
          </a:xfrm>
          <a:prstGeom prst="line">
            <a:avLst/>
          </a:prstGeom>
          <a:ln w="25400">
            <a:solidFill>
              <a:srgbClr val="8BBEB6"/>
            </a:solidFill>
          </a:ln>
        </p:spPr>
        <p:txBody>
          <a:bodyPr lIns="45718" tIns="45718" rIns="45718" bIns="45718"/>
          <a:lstStyle/>
          <a:p>
            <a:endParaRPr/>
          </a:p>
        </p:txBody>
      </p:sp>
      <p:sp>
        <p:nvSpPr>
          <p:cNvPr id="202" name="5 CuadroTexto"/>
          <p:cNvSpPr txBox="1"/>
          <p:nvPr/>
        </p:nvSpPr>
        <p:spPr>
          <a:xfrm>
            <a:off x="2571481" y="3547111"/>
            <a:ext cx="1707151"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435362"/>
                </a:solidFill>
                <a:latin typeface="Lato Bold"/>
                <a:ea typeface="Lato Bold"/>
                <a:cs typeface="Lato Bold"/>
                <a:sym typeface="Lato Bold"/>
              </a:defRPr>
            </a:lvl1pPr>
          </a:lstStyle>
          <a:p>
            <a:r>
              <a:t>CONTROLES ESPECÍFICOS</a:t>
            </a:r>
          </a:p>
        </p:txBody>
      </p:sp>
      <p:sp>
        <p:nvSpPr>
          <p:cNvPr id="203" name="Línea"/>
          <p:cNvSpPr/>
          <p:nvPr/>
        </p:nvSpPr>
        <p:spPr>
          <a:xfrm>
            <a:off x="2571481" y="3416060"/>
            <a:ext cx="1707151" cy="1"/>
          </a:xfrm>
          <a:prstGeom prst="line">
            <a:avLst/>
          </a:prstGeom>
          <a:ln w="25400">
            <a:solidFill>
              <a:srgbClr val="8BBEB6"/>
            </a:solidFill>
          </a:ln>
        </p:spPr>
        <p:txBody>
          <a:bodyPr lIns="45718" tIns="45718" rIns="45718" bIns="45718"/>
          <a:lstStyle/>
          <a:p>
            <a:endParaRPr/>
          </a:p>
        </p:txBody>
      </p:sp>
      <p:sp>
        <p:nvSpPr>
          <p:cNvPr id="204" name="Línea"/>
          <p:cNvSpPr/>
          <p:nvPr/>
        </p:nvSpPr>
        <p:spPr>
          <a:xfrm>
            <a:off x="2571481" y="4379202"/>
            <a:ext cx="1707151" cy="1"/>
          </a:xfrm>
          <a:prstGeom prst="line">
            <a:avLst/>
          </a:prstGeom>
          <a:ln w="25400">
            <a:solidFill>
              <a:srgbClr val="8BBEB6"/>
            </a:solidFill>
          </a:ln>
        </p:spPr>
        <p:txBody>
          <a:bodyPr lIns="45718" tIns="45718" rIns="45718" bIns="45718"/>
          <a:lstStyle/>
          <a:p>
            <a:endParaRPr/>
          </a:p>
        </p:txBody>
      </p:sp>
      <p:sp>
        <p:nvSpPr>
          <p:cNvPr id="205" name="5 CuadroTexto"/>
          <p:cNvSpPr txBox="1"/>
          <p:nvPr/>
        </p:nvSpPr>
        <p:spPr>
          <a:xfrm>
            <a:off x="4939039" y="3547112"/>
            <a:ext cx="2610836" cy="701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solidFill>
                  <a:srgbClr val="435362"/>
                </a:solidFill>
                <a:latin typeface="Lato Bold"/>
                <a:ea typeface="Lato Bold"/>
                <a:cs typeface="Lato Bold"/>
                <a:sym typeface="Lato Bold"/>
              </a:defRPr>
            </a:lvl1pPr>
          </a:lstStyle>
          <a:p>
            <a:r>
              <a:t>ACUERDOS DE CONFIDENCIALIDAD</a:t>
            </a:r>
          </a:p>
        </p:txBody>
      </p:sp>
      <p:sp>
        <p:nvSpPr>
          <p:cNvPr id="206" name="Línea"/>
          <p:cNvSpPr/>
          <p:nvPr/>
        </p:nvSpPr>
        <p:spPr>
          <a:xfrm>
            <a:off x="4924428" y="3416060"/>
            <a:ext cx="2640058" cy="1"/>
          </a:xfrm>
          <a:prstGeom prst="line">
            <a:avLst/>
          </a:prstGeom>
          <a:ln w="25400">
            <a:solidFill>
              <a:srgbClr val="8BBEB6"/>
            </a:solidFill>
          </a:ln>
        </p:spPr>
        <p:txBody>
          <a:bodyPr lIns="45718" tIns="45718" rIns="45718" bIns="45718"/>
          <a:lstStyle/>
          <a:p>
            <a:endParaRPr/>
          </a:p>
        </p:txBody>
      </p:sp>
      <p:sp>
        <p:nvSpPr>
          <p:cNvPr id="207" name="Línea"/>
          <p:cNvSpPr/>
          <p:nvPr/>
        </p:nvSpPr>
        <p:spPr>
          <a:xfrm>
            <a:off x="4924428" y="4379202"/>
            <a:ext cx="2640058" cy="1"/>
          </a:xfrm>
          <a:prstGeom prst="line">
            <a:avLst/>
          </a:prstGeom>
          <a:ln w="25400">
            <a:solidFill>
              <a:srgbClr val="8BBEB6"/>
            </a:solidFill>
          </a:ln>
        </p:spPr>
        <p:txBody>
          <a:bodyPr lIns="45718" tIns="45718" rIns="45718" bIns="45718"/>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n" descr="Imagen"/>
          <p:cNvPicPr>
            <a:picLocks noChangeAspect="1"/>
          </p:cNvPicPr>
          <p:nvPr/>
        </p:nvPicPr>
        <p:blipFill>
          <a:blip r:embed="rId3"/>
          <a:stretch>
            <a:fillRect/>
          </a:stretch>
        </p:blipFill>
        <p:spPr>
          <a:xfrm>
            <a:off x="-1" y="-19746"/>
            <a:ext cx="9144001" cy="2616201"/>
          </a:xfrm>
          <a:prstGeom prst="rect">
            <a:avLst/>
          </a:prstGeom>
          <a:ln w="12700">
            <a:miter lim="400000"/>
          </a:ln>
        </p:spPr>
      </p:pic>
      <p:sp>
        <p:nvSpPr>
          <p:cNvPr id="212" name="2 CuadroTexto"/>
          <p:cNvSpPr txBox="1"/>
          <p:nvPr/>
        </p:nvSpPr>
        <p:spPr>
          <a:xfrm>
            <a:off x="297238" y="3169249"/>
            <a:ext cx="7875878" cy="1437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600">
                <a:solidFill>
                  <a:srgbClr val="DA3C44"/>
                </a:solidFill>
                <a:latin typeface="Lato Regular"/>
                <a:ea typeface="Lato Regular"/>
                <a:cs typeface="Lato Regular"/>
                <a:sym typeface="Lato Regular"/>
              </a:defRPr>
            </a:pPr>
            <a:r>
              <a:t>Definición</a:t>
            </a:r>
          </a:p>
          <a:p>
            <a:pPr>
              <a:lnSpc>
                <a:spcPts val="1300"/>
              </a:lnSpc>
              <a:defRPr>
                <a:solidFill>
                  <a:srgbClr val="435362"/>
                </a:solidFill>
                <a:latin typeface="Lato Regular"/>
                <a:ea typeface="Lato Regular"/>
                <a:cs typeface="Lato Regular"/>
                <a:sym typeface="Lato Regular"/>
              </a:defRPr>
            </a:pPr>
            <a:r>
              <a:t> _________</a:t>
            </a:r>
          </a:p>
          <a:p>
            <a:pPr>
              <a:lnSpc>
                <a:spcPts val="1300"/>
              </a:lnSpc>
              <a:defRPr>
                <a:solidFill>
                  <a:srgbClr val="435362"/>
                </a:solidFill>
                <a:latin typeface="Lato Regular"/>
                <a:ea typeface="Lato Regular"/>
                <a:cs typeface="Lato Regular"/>
                <a:sym typeface="Lato Regular"/>
              </a:defRPr>
            </a:pPr>
            <a:endParaRPr/>
          </a:p>
          <a:p>
            <a:pPr>
              <a:defRPr sz="2000">
                <a:solidFill>
                  <a:srgbClr val="435362"/>
                </a:solidFill>
                <a:latin typeface="Lato Bold"/>
                <a:ea typeface="Lato Bold"/>
                <a:cs typeface="Lato Bold"/>
                <a:sym typeface="Lato Bold"/>
              </a:defRPr>
            </a:pPr>
            <a:r>
              <a:t>Técnica mediante la cual se ofusca un fichero haciéndolo inaccesible, a no ser que se conozca la clave de descifrado.</a:t>
            </a:r>
          </a:p>
        </p:txBody>
      </p:sp>
      <p:sp>
        <p:nvSpPr>
          <p:cNvPr id="213" name="3 Forma libre"/>
          <p:cNvSpPr/>
          <p:nvPr/>
        </p:nvSpPr>
        <p:spPr>
          <a:xfrm>
            <a:off x="-1" y="-13650"/>
            <a:ext cx="6359860" cy="26067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608" y="0"/>
                </a:lnTo>
                <a:lnTo>
                  <a:pt x="0" y="0"/>
                </a:lnTo>
                <a:lnTo>
                  <a:pt x="93" y="21487"/>
                </a:lnTo>
                <a:lnTo>
                  <a:pt x="21600" y="21600"/>
                </a:lnTo>
                <a:close/>
              </a:path>
            </a:pathLst>
          </a:cu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14" name="4 Rectángulo"/>
          <p:cNvSpPr/>
          <p:nvPr/>
        </p:nvSpPr>
        <p:spPr>
          <a:xfrm>
            <a:off x="0" y="2571749"/>
            <a:ext cx="9144000" cy="18003"/>
          </a:xfrm>
          <a:prstGeom prst="rect">
            <a:avLst/>
          </a:prstGeom>
          <a:solidFill>
            <a:srgbClr val="F0E8DD"/>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15" name="8 Rectángulo"/>
          <p:cNvSpPr txBox="1"/>
          <p:nvPr/>
        </p:nvSpPr>
        <p:spPr>
          <a:xfrm>
            <a:off x="1449368" y="164494"/>
            <a:ext cx="4815821" cy="2250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a:solidFill>
                  <a:srgbClr val="435362"/>
                </a:solidFill>
                <a:latin typeface="Lato Bold"/>
                <a:ea typeface="Lato Bold"/>
                <a:cs typeface="Lato Bold"/>
                <a:sym typeface="Lato Bold"/>
              </a:defRPr>
            </a:pPr>
            <a:r>
              <a:t>Cifrado de la</a:t>
            </a:r>
          </a:p>
          <a:p>
            <a:pPr>
              <a:defRPr sz="2800">
                <a:solidFill>
                  <a:srgbClr val="435362"/>
                </a:solidFill>
                <a:latin typeface="Lato Bold"/>
                <a:ea typeface="Lato Bold"/>
                <a:cs typeface="Lato Bold"/>
                <a:sym typeface="Lato Bold"/>
              </a:defRPr>
            </a:pPr>
            <a:r>
              <a:t>información, una</a:t>
            </a:r>
          </a:p>
          <a:p>
            <a:pPr>
              <a:defRPr sz="2800">
                <a:solidFill>
                  <a:srgbClr val="435362"/>
                </a:solidFill>
                <a:latin typeface="Lato Bold"/>
                <a:ea typeface="Lato Bold"/>
                <a:cs typeface="Lato Bold"/>
                <a:sym typeface="Lato Bold"/>
              </a:defRPr>
            </a:pPr>
            <a:r>
              <a:t>técnica de protección</a:t>
            </a:r>
          </a:p>
          <a:p>
            <a:pPr>
              <a:defRPr sz="2800">
                <a:solidFill>
                  <a:srgbClr val="435362"/>
                </a:solidFill>
                <a:latin typeface="Lato Bold"/>
                <a:ea typeface="Lato Bold"/>
                <a:cs typeface="Lato Bold"/>
                <a:sym typeface="Lato Bold"/>
              </a:defRPr>
            </a:pPr>
            <a:r>
              <a:t>para garantizar la confidencialidad</a:t>
            </a:r>
          </a:p>
        </p:txBody>
      </p:sp>
      <p:sp>
        <p:nvSpPr>
          <p:cNvPr id="216" name="11 Triángulo rectángulo"/>
          <p:cNvSpPr/>
          <p:nvPr/>
        </p:nvSpPr>
        <p:spPr>
          <a:xfrm rot="2700000">
            <a:off x="8070057" y="1504425"/>
            <a:ext cx="2147886" cy="214788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0E8DD"/>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17" name="12 Triángulo rectángulo"/>
          <p:cNvSpPr/>
          <p:nvPr/>
        </p:nvSpPr>
        <p:spPr>
          <a:xfrm rot="2700000">
            <a:off x="8473968" y="1863836"/>
            <a:ext cx="1429062" cy="14290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8BBEB6"/>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18" name="13 Pentágono"/>
          <p:cNvSpPr/>
          <p:nvPr/>
        </p:nvSpPr>
        <p:spPr>
          <a:xfrm rot="5400000">
            <a:off x="-750851" y="1063636"/>
            <a:ext cx="3084864" cy="9361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41" y="0"/>
                </a:lnTo>
                <a:lnTo>
                  <a:pt x="21600" y="10800"/>
                </a:lnTo>
                <a:lnTo>
                  <a:pt x="20341" y="21600"/>
                </a:lnTo>
                <a:lnTo>
                  <a:pt x="0" y="21600"/>
                </a:lnTo>
                <a:close/>
              </a:path>
            </a:pathLst>
          </a:custGeom>
          <a:solidFill>
            <a:srgbClr val="DA3C44"/>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19" name="14 CuadroTexto"/>
          <p:cNvSpPr txBox="1"/>
          <p:nvPr/>
        </p:nvSpPr>
        <p:spPr>
          <a:xfrm>
            <a:off x="612720" y="2248430"/>
            <a:ext cx="390397" cy="523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a:solidFill>
                  <a:srgbClr val="FFFFFF"/>
                </a:solidFill>
                <a:latin typeface="Lato Bold"/>
                <a:ea typeface="Lato Bold"/>
                <a:cs typeface="Lato Bold"/>
                <a:sym typeface="Lato Bold"/>
              </a:defRPr>
            </a:lvl1pPr>
          </a:lstStyle>
          <a:p>
            <a:r>
              <a:t>4.</a:t>
            </a:r>
          </a:p>
        </p:txBody>
      </p:sp>
      <p:pic>
        <p:nvPicPr>
          <p:cNvPr id="220" name="6 Imagen" descr="6 Imagen"/>
          <p:cNvPicPr>
            <a:picLocks noChangeAspect="1"/>
          </p:cNvPicPr>
          <p:nvPr/>
        </p:nvPicPr>
        <p:blipFill>
          <a:blip r:embed="rId4"/>
          <a:stretch>
            <a:fillRect/>
          </a:stretch>
        </p:blipFill>
        <p:spPr>
          <a:xfrm>
            <a:off x="157873" y="4696323"/>
            <a:ext cx="1300095" cy="308499"/>
          </a:xfrm>
          <a:prstGeom prst="rect">
            <a:avLst/>
          </a:prstGeom>
          <a:ln w="12700">
            <a:miter lim="400000"/>
          </a:ln>
        </p:spPr>
      </p:pic>
      <p:pic>
        <p:nvPicPr>
          <p:cNvPr id="221" name="Imagen" descr="Imagen"/>
          <p:cNvPicPr>
            <a:picLocks noChangeAspect="1"/>
          </p:cNvPicPr>
          <p:nvPr/>
        </p:nvPicPr>
        <p:blipFill>
          <a:blip r:embed="rId5"/>
          <a:stretch>
            <a:fillRect/>
          </a:stretch>
        </p:blipFill>
        <p:spPr>
          <a:xfrm>
            <a:off x="7676274" y="4789096"/>
            <a:ext cx="1300095" cy="22455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1417</Words>
  <Application>Microsoft Office PowerPoint</Application>
  <PresentationFormat>On-screen Show (16:9)</PresentationFormat>
  <Paragraphs>133</Paragraphs>
  <Slides>17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Helvetica</vt:lpstr>
      <vt:lpstr>Lato Bold</vt:lpstr>
      <vt:lpstr>Lato Regular</vt:lpstr>
      <vt:lpstr>Open Sans Bold</vt:lpstr>
      <vt:lpstr>Open Sans Regular</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Jose Niembro</cp:lastModifiedBy>
  <cp:revision>8</cp:revision>
  <dcterms:modified xsi:type="dcterms:W3CDTF">2020-12-08T20:02:59Z</dcterms:modified>
</cp:coreProperties>
</file>