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80408"/>
  </p:normalViewPr>
  <p:slideViewPr>
    <p:cSldViewPr snapToGrid="0" snapToObjects="1">
      <p:cViewPr varScale="1">
        <p:scale>
          <a:sx n="71" d="100"/>
          <a:sy n="71" d="100"/>
        </p:scale>
        <p:origin x="154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000">
        <a:latin typeface="+mj-lt"/>
        <a:ea typeface="+mj-ea"/>
        <a:cs typeface="+mj-cs"/>
        <a:sym typeface="Calibri"/>
      </a:defRPr>
    </a:lvl1pPr>
    <a:lvl2pPr indent="228600" latinLnBrk="0">
      <a:defRPr sz="2000">
        <a:latin typeface="+mj-lt"/>
        <a:ea typeface="+mj-ea"/>
        <a:cs typeface="+mj-cs"/>
        <a:sym typeface="Calibri"/>
      </a:defRPr>
    </a:lvl2pPr>
    <a:lvl3pPr indent="457200" latinLnBrk="0">
      <a:defRPr sz="2000">
        <a:latin typeface="+mj-lt"/>
        <a:ea typeface="+mj-ea"/>
        <a:cs typeface="+mj-cs"/>
        <a:sym typeface="Calibri"/>
      </a:defRPr>
    </a:lvl3pPr>
    <a:lvl4pPr indent="685800" latinLnBrk="0">
      <a:defRPr sz="2000">
        <a:latin typeface="+mj-lt"/>
        <a:ea typeface="+mj-ea"/>
        <a:cs typeface="+mj-cs"/>
        <a:sym typeface="Calibri"/>
      </a:defRPr>
    </a:lvl4pPr>
    <a:lvl5pPr indent="914400" latinLnBrk="0">
      <a:defRPr sz="2000">
        <a:latin typeface="+mj-lt"/>
        <a:ea typeface="+mj-ea"/>
        <a:cs typeface="+mj-cs"/>
        <a:sym typeface="Calibri"/>
      </a:defRPr>
    </a:lvl5pPr>
    <a:lvl6pPr indent="1143000" latinLnBrk="0">
      <a:defRPr sz="2000">
        <a:latin typeface="+mj-lt"/>
        <a:ea typeface="+mj-ea"/>
        <a:cs typeface="+mj-cs"/>
        <a:sym typeface="Calibri"/>
      </a:defRPr>
    </a:lvl6pPr>
    <a:lvl7pPr indent="1371600" latinLnBrk="0">
      <a:defRPr sz="2000">
        <a:latin typeface="+mj-lt"/>
        <a:ea typeface="+mj-ea"/>
        <a:cs typeface="+mj-cs"/>
        <a:sym typeface="Calibri"/>
      </a:defRPr>
    </a:lvl7pPr>
    <a:lvl8pPr indent="1600200" latinLnBrk="0">
      <a:defRPr sz="2000">
        <a:latin typeface="+mj-lt"/>
        <a:ea typeface="+mj-ea"/>
        <a:cs typeface="+mj-cs"/>
        <a:sym typeface="Calibri"/>
      </a:defRPr>
    </a:lvl8pPr>
    <a:lvl9pPr indent="1828800" latinLnBrk="0">
      <a:defRPr sz="20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marL="200526" indent="-200526">
              <a:buSzPct val="100000"/>
              <a:buChar char="•"/>
            </a:pPr>
            <a:r>
              <a:rPr dirty="0"/>
              <a:t>No </a:t>
            </a:r>
            <a:r>
              <a:rPr dirty="0" err="1"/>
              <a:t>compartidas</a:t>
            </a:r>
            <a:r>
              <a:rPr dirty="0"/>
              <a:t>. Tal y </a:t>
            </a:r>
            <a:r>
              <a:rPr dirty="0" err="1"/>
              <a:t>como</a:t>
            </a:r>
            <a:r>
              <a:rPr dirty="0"/>
              <a:t> </a:t>
            </a:r>
            <a:r>
              <a:rPr dirty="0" err="1"/>
              <a:t>indica</a:t>
            </a:r>
            <a:r>
              <a:rPr dirty="0"/>
              <a:t> la RAE, las </a:t>
            </a:r>
            <a:r>
              <a:rPr dirty="0" err="1"/>
              <a:t>contraseñas</a:t>
            </a:r>
            <a:r>
              <a:rPr dirty="0"/>
              <a:t> </a:t>
            </a:r>
            <a:r>
              <a:rPr dirty="0" err="1"/>
              <a:t>deben</a:t>
            </a:r>
            <a:r>
              <a:rPr dirty="0"/>
              <a:t> ser una </a:t>
            </a:r>
            <a:r>
              <a:rPr dirty="0" err="1"/>
              <a:t>seña</a:t>
            </a:r>
            <a:r>
              <a:rPr dirty="0"/>
              <a:t> secreta, es </a:t>
            </a:r>
            <a:r>
              <a:rPr dirty="0" err="1"/>
              <a:t>decir</a:t>
            </a:r>
            <a:r>
              <a:rPr dirty="0"/>
              <a:t>, no se debe </a:t>
            </a:r>
            <a:r>
              <a:rPr dirty="0" err="1"/>
              <a:t>compartir</a:t>
            </a:r>
            <a:r>
              <a:rPr dirty="0"/>
              <a:t> con </a:t>
            </a:r>
            <a:r>
              <a:rPr dirty="0" err="1"/>
              <a:t>nadie</a:t>
            </a:r>
            <a:r>
              <a:rPr dirty="0"/>
              <a:t>. Este es un principio </a:t>
            </a:r>
            <a:r>
              <a:rPr dirty="0" err="1"/>
              <a:t>básico</a:t>
            </a:r>
            <a:r>
              <a:rPr dirty="0"/>
              <a:t>, </a:t>
            </a:r>
            <a:r>
              <a:rPr dirty="0" err="1"/>
              <a:t>pero</a:t>
            </a:r>
            <a:r>
              <a:rPr dirty="0"/>
              <a:t> que </a:t>
            </a:r>
            <a:r>
              <a:rPr dirty="0" err="1"/>
              <a:t>muchas</a:t>
            </a:r>
            <a:r>
              <a:rPr dirty="0"/>
              <a:t> </a:t>
            </a:r>
            <a:r>
              <a:rPr dirty="0" err="1"/>
              <a:t>veces</a:t>
            </a:r>
            <a:r>
              <a:rPr dirty="0"/>
              <a:t> se </a:t>
            </a:r>
            <a:r>
              <a:rPr dirty="0" err="1"/>
              <a:t>omite</a:t>
            </a:r>
            <a:r>
              <a:rPr dirty="0"/>
              <a:t> </a:t>
            </a:r>
            <a:r>
              <a:rPr dirty="0" err="1"/>
              <a:t>como</a:t>
            </a:r>
            <a:r>
              <a:rPr dirty="0"/>
              <a:t> </a:t>
            </a:r>
            <a:r>
              <a:rPr dirty="0" err="1"/>
              <a:t>cuando</a:t>
            </a:r>
            <a:r>
              <a:rPr dirty="0"/>
              <a:t> </a:t>
            </a:r>
            <a:r>
              <a:rPr dirty="0" err="1"/>
              <a:t>necesitamos</a:t>
            </a:r>
            <a:r>
              <a:rPr dirty="0"/>
              <a:t> un </a:t>
            </a:r>
            <a:r>
              <a:rPr dirty="0" err="1"/>
              <a:t>documento</a:t>
            </a:r>
            <a:r>
              <a:rPr dirty="0"/>
              <a:t> que se </a:t>
            </a:r>
            <a:r>
              <a:rPr dirty="0" err="1"/>
              <a:t>encuentra</a:t>
            </a:r>
            <a:r>
              <a:rPr dirty="0"/>
              <a:t> </a:t>
            </a:r>
            <a:r>
              <a:rPr dirty="0" err="1"/>
              <a:t>en</a:t>
            </a:r>
            <a:r>
              <a:rPr dirty="0"/>
              <a:t> </a:t>
            </a:r>
            <a:r>
              <a:rPr dirty="0" err="1"/>
              <a:t>nuestro</a:t>
            </a:r>
            <a:r>
              <a:rPr dirty="0"/>
              <a:t> </a:t>
            </a:r>
            <a:r>
              <a:rPr dirty="0" err="1"/>
              <a:t>ordenador</a:t>
            </a:r>
            <a:r>
              <a:rPr dirty="0"/>
              <a:t>, </a:t>
            </a:r>
            <a:r>
              <a:rPr dirty="0" err="1"/>
              <a:t>en</a:t>
            </a:r>
            <a:r>
              <a:rPr dirty="0"/>
              <a:t> el </a:t>
            </a:r>
            <a:r>
              <a:rPr dirty="0" err="1"/>
              <a:t>correo</a:t>
            </a:r>
            <a:r>
              <a:rPr dirty="0"/>
              <a:t> </a:t>
            </a:r>
            <a:r>
              <a:rPr dirty="0" err="1"/>
              <a:t>electrónico</a:t>
            </a:r>
            <a:r>
              <a:rPr dirty="0"/>
              <a:t> o </a:t>
            </a:r>
            <a:r>
              <a:rPr dirty="0" err="1"/>
              <a:t>en</a:t>
            </a:r>
            <a:r>
              <a:rPr dirty="0"/>
              <a:t> la </a:t>
            </a:r>
            <a:r>
              <a:rPr dirty="0" err="1"/>
              <a:t>plataforma</a:t>
            </a:r>
            <a:r>
              <a:rPr dirty="0"/>
              <a:t> de </a:t>
            </a:r>
            <a:r>
              <a:rPr dirty="0" err="1"/>
              <a:t>enseñanza</a:t>
            </a:r>
            <a:r>
              <a:rPr dirty="0"/>
              <a:t> virtual de la </a:t>
            </a:r>
            <a:r>
              <a:rPr dirty="0" err="1"/>
              <a:t>universidad</a:t>
            </a:r>
            <a:r>
              <a:rPr dirty="0"/>
              <a:t>. La </a:t>
            </a:r>
            <a:r>
              <a:rPr dirty="0" err="1"/>
              <a:t>contraseña</a:t>
            </a:r>
            <a:r>
              <a:rPr dirty="0"/>
              <a:t> debe ser </a:t>
            </a:r>
            <a:r>
              <a:rPr dirty="0" err="1"/>
              <a:t>intransferible</a:t>
            </a:r>
            <a:r>
              <a:rPr dirty="0"/>
              <a:t> y </a:t>
            </a:r>
            <a:r>
              <a:rPr dirty="0" err="1"/>
              <a:t>nadie</a:t>
            </a:r>
            <a:r>
              <a:rPr dirty="0"/>
              <a:t> bajo </a:t>
            </a:r>
            <a:r>
              <a:rPr dirty="0" err="1"/>
              <a:t>ningún</a:t>
            </a:r>
            <a:r>
              <a:rPr dirty="0"/>
              <a:t> </a:t>
            </a:r>
            <a:r>
              <a:rPr dirty="0" err="1"/>
              <a:t>concepto</a:t>
            </a:r>
            <a:r>
              <a:rPr dirty="0"/>
              <a:t> debe saber </a:t>
            </a:r>
            <a:r>
              <a:rPr dirty="0" err="1"/>
              <a:t>cuál</a:t>
            </a:r>
            <a:r>
              <a:rPr dirty="0"/>
              <a:t> es. Si </a:t>
            </a:r>
            <a:r>
              <a:rPr dirty="0" err="1"/>
              <a:t>otra</a:t>
            </a:r>
            <a:r>
              <a:rPr dirty="0"/>
              <a:t> persona </a:t>
            </a:r>
            <a:r>
              <a:rPr dirty="0" err="1"/>
              <a:t>conocedora</a:t>
            </a:r>
            <a:r>
              <a:rPr dirty="0"/>
              <a:t> de </a:t>
            </a:r>
            <a:r>
              <a:rPr dirty="0" err="1"/>
              <a:t>tu</a:t>
            </a:r>
            <a:r>
              <a:rPr dirty="0"/>
              <a:t> </a:t>
            </a:r>
            <a:r>
              <a:rPr dirty="0" err="1"/>
              <a:t>contraseña</a:t>
            </a:r>
            <a:r>
              <a:rPr dirty="0"/>
              <a:t> </a:t>
            </a:r>
            <a:r>
              <a:rPr dirty="0" err="1"/>
              <a:t>hiciera</a:t>
            </a:r>
            <a:r>
              <a:rPr dirty="0"/>
              <a:t> </a:t>
            </a:r>
            <a:r>
              <a:rPr dirty="0" err="1"/>
              <a:t>algo</a:t>
            </a:r>
            <a:r>
              <a:rPr dirty="0"/>
              <a:t> con </a:t>
            </a:r>
            <a:r>
              <a:rPr dirty="0" err="1"/>
              <a:t>tus</a:t>
            </a:r>
            <a:r>
              <a:rPr dirty="0"/>
              <a:t> </a:t>
            </a:r>
            <a:r>
              <a:rPr dirty="0" err="1"/>
              <a:t>credenciales</a:t>
            </a:r>
            <a:r>
              <a:rPr dirty="0"/>
              <a:t> de </a:t>
            </a:r>
            <a:r>
              <a:rPr dirty="0" err="1"/>
              <a:t>acceso</a:t>
            </a:r>
            <a:r>
              <a:rPr dirty="0"/>
              <a:t>, </a:t>
            </a:r>
            <a:r>
              <a:rPr dirty="0" err="1"/>
              <a:t>podrías</a:t>
            </a:r>
            <a:r>
              <a:rPr dirty="0"/>
              <a:t> ser </a:t>
            </a:r>
            <a:r>
              <a:rPr dirty="0" err="1"/>
              <a:t>responsable</a:t>
            </a:r>
            <a:r>
              <a:rPr dirty="0"/>
              <a:t>  </a:t>
            </a:r>
            <a:r>
              <a:rPr dirty="0" err="1"/>
              <a:t>pues</a:t>
            </a:r>
            <a:r>
              <a:rPr dirty="0"/>
              <a:t> </a:t>
            </a:r>
            <a:r>
              <a:rPr dirty="0" err="1"/>
              <a:t>aparecerá</a:t>
            </a:r>
            <a:r>
              <a:rPr dirty="0"/>
              <a:t> </a:t>
            </a:r>
            <a:r>
              <a:rPr dirty="0" err="1"/>
              <a:t>registrado</a:t>
            </a:r>
            <a:r>
              <a:rPr dirty="0"/>
              <a:t> </a:t>
            </a:r>
            <a:r>
              <a:rPr dirty="0" err="1"/>
              <a:t>como</a:t>
            </a:r>
            <a:r>
              <a:rPr dirty="0"/>
              <a:t> </a:t>
            </a:r>
            <a:r>
              <a:rPr dirty="0" err="1"/>
              <a:t>si</a:t>
            </a:r>
            <a:r>
              <a:rPr dirty="0"/>
              <a:t> lo has </a:t>
            </a:r>
            <a:r>
              <a:rPr dirty="0" err="1"/>
              <a:t>hecho</a:t>
            </a:r>
            <a:r>
              <a:rPr dirty="0"/>
              <a:t> </a:t>
            </a:r>
            <a:r>
              <a:rPr dirty="0" err="1"/>
              <a:t>tú</a:t>
            </a:r>
            <a:r>
              <a:rPr dirty="0"/>
              <a:t>.</a:t>
            </a:r>
          </a:p>
          <a:p>
            <a:pPr marL="200526" indent="-200526">
              <a:buSzPct val="100000"/>
              <a:buChar char="•"/>
            </a:pPr>
            <a:endParaRPr dirty="0"/>
          </a:p>
          <a:p>
            <a:pPr marL="200526" indent="-200526">
              <a:buSzPct val="100000"/>
              <a:buChar char="•"/>
            </a:pPr>
            <a:r>
              <a:rPr dirty="0" err="1"/>
              <a:t>Doble</a:t>
            </a:r>
            <a:r>
              <a:rPr dirty="0"/>
              <a:t> factor de </a:t>
            </a:r>
            <a:r>
              <a:rPr dirty="0" err="1"/>
              <a:t>autenticación</a:t>
            </a:r>
            <a:r>
              <a:rPr dirty="0"/>
              <a:t>. El </a:t>
            </a:r>
            <a:r>
              <a:rPr dirty="0" err="1"/>
              <a:t>doble</a:t>
            </a:r>
            <a:r>
              <a:rPr dirty="0"/>
              <a:t> factor de </a:t>
            </a:r>
            <a:r>
              <a:rPr dirty="0" err="1"/>
              <a:t>autenticación</a:t>
            </a:r>
            <a:r>
              <a:rPr dirty="0"/>
              <a:t> es un </a:t>
            </a:r>
            <a:r>
              <a:rPr dirty="0" err="1"/>
              <a:t>mecanismo</a:t>
            </a:r>
            <a:r>
              <a:rPr dirty="0"/>
              <a:t> que </a:t>
            </a:r>
            <a:r>
              <a:rPr dirty="0" err="1"/>
              <a:t>añade</a:t>
            </a:r>
            <a:r>
              <a:rPr dirty="0"/>
              <a:t> una </a:t>
            </a:r>
            <a:r>
              <a:rPr dirty="0" err="1"/>
              <a:t>capa</a:t>
            </a:r>
            <a:r>
              <a:rPr dirty="0"/>
              <a:t> extra de </a:t>
            </a:r>
            <a:r>
              <a:rPr dirty="0" err="1"/>
              <a:t>seguridad</a:t>
            </a:r>
            <a:r>
              <a:rPr dirty="0"/>
              <a:t> a los </a:t>
            </a:r>
            <a:r>
              <a:rPr dirty="0" err="1"/>
              <a:t>servicios</a:t>
            </a:r>
            <a:r>
              <a:rPr dirty="0"/>
              <a:t> que </a:t>
            </a:r>
            <a:r>
              <a:rPr dirty="0" err="1"/>
              <a:t>requieren</a:t>
            </a:r>
            <a:r>
              <a:rPr dirty="0"/>
              <a:t> de </a:t>
            </a:r>
            <a:r>
              <a:rPr dirty="0" err="1"/>
              <a:t>usuario</a:t>
            </a:r>
            <a:r>
              <a:rPr dirty="0"/>
              <a:t> y </a:t>
            </a:r>
            <a:r>
              <a:rPr dirty="0" err="1"/>
              <a:t>contraseña</a:t>
            </a:r>
            <a:r>
              <a:rPr dirty="0"/>
              <a:t> para </a:t>
            </a:r>
            <a:r>
              <a:rPr dirty="0" err="1"/>
              <a:t>su</a:t>
            </a:r>
            <a:r>
              <a:rPr dirty="0"/>
              <a:t> </a:t>
            </a:r>
            <a:r>
              <a:rPr dirty="0" err="1"/>
              <a:t>uso</a:t>
            </a:r>
            <a:r>
              <a:rPr dirty="0"/>
              <a:t>. </a:t>
            </a:r>
            <a:r>
              <a:rPr dirty="0" err="1"/>
              <a:t>Esto</a:t>
            </a:r>
            <a:r>
              <a:rPr dirty="0"/>
              <a:t> se </a:t>
            </a:r>
            <a:r>
              <a:rPr dirty="0" err="1"/>
              <a:t>consigue</a:t>
            </a:r>
            <a:r>
              <a:rPr dirty="0"/>
              <a:t> por medio de una </a:t>
            </a:r>
            <a:r>
              <a:rPr dirty="0" err="1"/>
              <a:t>nueva</a:t>
            </a:r>
            <a:r>
              <a:rPr dirty="0"/>
              <a:t> clave que, </a:t>
            </a:r>
            <a:r>
              <a:rPr dirty="0" err="1"/>
              <a:t>generalmente</a:t>
            </a:r>
            <a:r>
              <a:rPr dirty="0"/>
              <a:t>, es de un solo </a:t>
            </a:r>
            <a:r>
              <a:rPr dirty="0" err="1"/>
              <a:t>uso</a:t>
            </a:r>
            <a:r>
              <a:rPr dirty="0"/>
              <a:t>. </a:t>
            </a:r>
            <a:r>
              <a:rPr dirty="0" err="1"/>
              <a:t>Normalmente</a:t>
            </a:r>
            <a:r>
              <a:rPr dirty="0"/>
              <a:t>, </a:t>
            </a:r>
            <a:r>
              <a:rPr dirty="0" err="1"/>
              <a:t>este</a:t>
            </a:r>
            <a:r>
              <a:rPr dirty="0"/>
              <a:t> </a:t>
            </a:r>
            <a:r>
              <a:rPr dirty="0" err="1"/>
              <a:t>segundo</a:t>
            </a:r>
            <a:r>
              <a:rPr dirty="0"/>
              <a:t> factor de </a:t>
            </a:r>
            <a:r>
              <a:rPr dirty="0" err="1"/>
              <a:t>autenticación</a:t>
            </a:r>
            <a:r>
              <a:rPr dirty="0"/>
              <a:t> </a:t>
            </a:r>
            <a:r>
              <a:rPr dirty="0" err="1"/>
              <a:t>está</a:t>
            </a:r>
            <a:r>
              <a:rPr dirty="0"/>
              <a:t> </a:t>
            </a:r>
            <a:r>
              <a:rPr dirty="0" err="1"/>
              <a:t>vinculado</a:t>
            </a:r>
            <a:r>
              <a:rPr dirty="0"/>
              <a:t> a un </a:t>
            </a:r>
            <a:r>
              <a:rPr dirty="0" err="1"/>
              <a:t>teléfono</a:t>
            </a:r>
            <a:r>
              <a:rPr dirty="0"/>
              <a:t> </a:t>
            </a:r>
            <a:r>
              <a:rPr dirty="0" err="1"/>
              <a:t>móvil</a:t>
            </a:r>
            <a:r>
              <a:rPr dirty="0"/>
              <a:t>, por medio de una </a:t>
            </a:r>
            <a:r>
              <a:rPr dirty="0" err="1"/>
              <a:t>aplicación</a:t>
            </a:r>
            <a:r>
              <a:rPr dirty="0"/>
              <a:t> </a:t>
            </a:r>
            <a:r>
              <a:rPr dirty="0" err="1"/>
              <a:t>específica</a:t>
            </a:r>
            <a:r>
              <a:rPr dirty="0"/>
              <a:t>, </a:t>
            </a:r>
            <a:r>
              <a:rPr dirty="0" err="1"/>
              <a:t>aunque</a:t>
            </a:r>
            <a:r>
              <a:rPr dirty="0"/>
              <a:t> </a:t>
            </a:r>
            <a:r>
              <a:rPr dirty="0" err="1"/>
              <a:t>también</a:t>
            </a:r>
            <a:r>
              <a:rPr dirty="0"/>
              <a:t> </a:t>
            </a:r>
            <a:r>
              <a:rPr dirty="0" err="1"/>
              <a:t>existen</a:t>
            </a:r>
            <a:r>
              <a:rPr dirty="0"/>
              <a:t> </a:t>
            </a:r>
            <a:r>
              <a:rPr dirty="0" err="1"/>
              <a:t>dispositivos</a:t>
            </a:r>
            <a:r>
              <a:rPr dirty="0"/>
              <a:t> hardware </a:t>
            </a:r>
            <a:r>
              <a:rPr dirty="0" err="1"/>
              <a:t>conocidos</a:t>
            </a:r>
            <a:r>
              <a:rPr dirty="0"/>
              <a:t> </a:t>
            </a:r>
            <a:r>
              <a:rPr dirty="0" err="1"/>
              <a:t>como</a:t>
            </a:r>
            <a:r>
              <a:rPr dirty="0"/>
              <a:t> tokens.</a:t>
            </a:r>
            <a:endParaRPr lang="es-ES" dirty="0"/>
          </a:p>
          <a:p>
            <a:pPr marL="581526" lvl="1" indent="-200526">
              <a:buSzPct val="100000"/>
              <a:buChar char="•"/>
            </a:pPr>
            <a:r>
              <a:rPr dirty="0" err="1"/>
              <a:t>Siempre</a:t>
            </a:r>
            <a:r>
              <a:rPr dirty="0"/>
              <a:t> que sea </a:t>
            </a:r>
            <a:r>
              <a:rPr dirty="0" err="1"/>
              <a:t>posible</a:t>
            </a:r>
            <a:r>
              <a:rPr dirty="0"/>
              <a:t> se ha de </a:t>
            </a:r>
            <a:r>
              <a:rPr dirty="0" err="1"/>
              <a:t>habilitar</a:t>
            </a:r>
            <a:r>
              <a:rPr dirty="0"/>
              <a:t> el </a:t>
            </a:r>
            <a:r>
              <a:rPr dirty="0" err="1"/>
              <a:t>doble</a:t>
            </a:r>
            <a:r>
              <a:rPr dirty="0"/>
              <a:t> factor de </a:t>
            </a:r>
            <a:r>
              <a:rPr dirty="0" err="1"/>
              <a:t>autenticación</a:t>
            </a:r>
            <a:r>
              <a:rPr dirty="0"/>
              <a:t> para </a:t>
            </a:r>
            <a:r>
              <a:rPr dirty="0" err="1"/>
              <a:t>todos</a:t>
            </a:r>
            <a:r>
              <a:rPr dirty="0"/>
              <a:t> los </a:t>
            </a:r>
            <a:r>
              <a:rPr dirty="0" err="1"/>
              <a:t>servicios</a:t>
            </a:r>
            <a:r>
              <a:rPr dirty="0"/>
              <a:t> que se </a:t>
            </a:r>
            <a:r>
              <a:rPr dirty="0" err="1"/>
              <a:t>utilizan</a:t>
            </a:r>
            <a:r>
              <a:rPr dirty="0"/>
              <a:t> </a:t>
            </a:r>
            <a:r>
              <a:rPr dirty="0" err="1"/>
              <a:t>en</a:t>
            </a:r>
            <a:r>
              <a:rPr dirty="0"/>
              <a:t> Internet. </a:t>
            </a:r>
          </a:p>
          <a:p>
            <a:endParaRPr dirty="0"/>
          </a:p>
          <a:p>
            <a:pPr marL="200526" indent="-200526">
              <a:buSzPct val="100000"/>
              <a:buChar char="•"/>
            </a:pPr>
            <a:r>
              <a:rPr dirty="0" err="1"/>
              <a:t>Gestores</a:t>
            </a:r>
            <a:r>
              <a:rPr dirty="0"/>
              <a:t> de </a:t>
            </a:r>
            <a:r>
              <a:rPr dirty="0" err="1"/>
              <a:t>contraseñas</a:t>
            </a:r>
            <a:r>
              <a:rPr dirty="0"/>
              <a:t>. </a:t>
            </a:r>
            <a:r>
              <a:rPr dirty="0" err="1"/>
              <a:t>En</a:t>
            </a:r>
            <a:r>
              <a:rPr dirty="0"/>
              <a:t> </a:t>
            </a:r>
            <a:r>
              <a:rPr dirty="0" err="1"/>
              <a:t>muchas</a:t>
            </a:r>
            <a:r>
              <a:rPr dirty="0"/>
              <a:t> </a:t>
            </a:r>
            <a:r>
              <a:rPr dirty="0" err="1"/>
              <a:t>ocasiones</a:t>
            </a:r>
            <a:r>
              <a:rPr dirty="0"/>
              <a:t>, </a:t>
            </a:r>
            <a:r>
              <a:rPr dirty="0" err="1"/>
              <a:t>debido</a:t>
            </a:r>
            <a:r>
              <a:rPr dirty="0"/>
              <a:t> a la gran </a:t>
            </a:r>
            <a:r>
              <a:rPr dirty="0" err="1"/>
              <a:t>cantidad</a:t>
            </a:r>
            <a:r>
              <a:rPr dirty="0"/>
              <a:t> de </a:t>
            </a:r>
            <a:r>
              <a:rPr dirty="0" err="1"/>
              <a:t>servicios</a:t>
            </a:r>
            <a:r>
              <a:rPr dirty="0"/>
              <a:t> que se </a:t>
            </a:r>
            <a:r>
              <a:rPr dirty="0" err="1"/>
              <a:t>utilizan</a:t>
            </a:r>
            <a:r>
              <a:rPr dirty="0"/>
              <a:t> </a:t>
            </a:r>
            <a:r>
              <a:rPr dirty="0" err="1"/>
              <a:t>en</a:t>
            </a:r>
            <a:r>
              <a:rPr dirty="0"/>
              <a:t> el </a:t>
            </a:r>
            <a:r>
              <a:rPr dirty="0" err="1"/>
              <a:t>estudio</a:t>
            </a:r>
            <a:r>
              <a:rPr dirty="0"/>
              <a:t> o </a:t>
            </a:r>
            <a:r>
              <a:rPr dirty="0" err="1"/>
              <a:t>trabajo</a:t>
            </a:r>
            <a:r>
              <a:rPr dirty="0"/>
              <a:t> </a:t>
            </a:r>
            <a:r>
              <a:rPr dirty="0" err="1"/>
              <a:t>diario</a:t>
            </a:r>
            <a:r>
              <a:rPr dirty="0"/>
              <a:t> </a:t>
            </a:r>
            <a:r>
              <a:rPr dirty="0" err="1"/>
              <a:t>en</a:t>
            </a:r>
            <a:r>
              <a:rPr dirty="0"/>
              <a:t> la </a:t>
            </a:r>
            <a:r>
              <a:rPr dirty="0" err="1"/>
              <a:t>universidad</a:t>
            </a:r>
            <a:r>
              <a:rPr dirty="0"/>
              <a:t>, </a:t>
            </a:r>
            <a:r>
              <a:rPr dirty="0" err="1"/>
              <a:t>puede</a:t>
            </a:r>
            <a:r>
              <a:rPr dirty="0"/>
              <a:t> </a:t>
            </a:r>
            <a:r>
              <a:rPr dirty="0" err="1"/>
              <a:t>resultar</a:t>
            </a:r>
            <a:r>
              <a:rPr dirty="0"/>
              <a:t> </a:t>
            </a:r>
            <a:r>
              <a:rPr dirty="0" err="1"/>
              <a:t>complicado</a:t>
            </a:r>
            <a:r>
              <a:rPr dirty="0"/>
              <a:t> </a:t>
            </a:r>
            <a:r>
              <a:rPr dirty="0" err="1"/>
              <a:t>acordarse</a:t>
            </a:r>
            <a:r>
              <a:rPr dirty="0"/>
              <a:t> de </a:t>
            </a:r>
            <a:r>
              <a:rPr dirty="0" err="1"/>
              <a:t>todas</a:t>
            </a:r>
            <a:r>
              <a:rPr dirty="0"/>
              <a:t> las </a:t>
            </a:r>
            <a:r>
              <a:rPr dirty="0" err="1"/>
              <a:t>contraseñas</a:t>
            </a:r>
            <a:r>
              <a:rPr dirty="0"/>
              <a:t>, por </a:t>
            </a:r>
            <a:r>
              <a:rPr dirty="0" err="1"/>
              <a:t>esa</a:t>
            </a:r>
            <a:r>
              <a:rPr dirty="0"/>
              <a:t> </a:t>
            </a:r>
            <a:r>
              <a:rPr dirty="0" err="1"/>
              <a:t>razón</a:t>
            </a:r>
            <a:r>
              <a:rPr dirty="0"/>
              <a:t>, </a:t>
            </a:r>
            <a:r>
              <a:rPr dirty="0" err="1"/>
              <a:t>muchas</a:t>
            </a:r>
            <a:r>
              <a:rPr dirty="0"/>
              <a:t> </a:t>
            </a:r>
            <a:r>
              <a:rPr dirty="0" err="1"/>
              <a:t>veces</a:t>
            </a:r>
            <a:r>
              <a:rPr dirty="0"/>
              <a:t>, se </a:t>
            </a:r>
            <a:r>
              <a:rPr dirty="0" err="1"/>
              <a:t>recurre</a:t>
            </a:r>
            <a:r>
              <a:rPr dirty="0"/>
              <a:t> a </a:t>
            </a:r>
            <a:r>
              <a:rPr dirty="0" err="1"/>
              <a:t>utilizar</a:t>
            </a:r>
            <a:r>
              <a:rPr dirty="0"/>
              <a:t> la </a:t>
            </a:r>
            <a:r>
              <a:rPr dirty="0" err="1"/>
              <a:t>misma</a:t>
            </a:r>
            <a:r>
              <a:rPr dirty="0"/>
              <a:t> para </a:t>
            </a:r>
            <a:r>
              <a:rPr dirty="0" err="1"/>
              <a:t>multitud</a:t>
            </a:r>
            <a:r>
              <a:rPr dirty="0"/>
              <a:t> de </a:t>
            </a:r>
            <a:r>
              <a:rPr dirty="0" err="1"/>
              <a:t>servicios</a:t>
            </a:r>
            <a:r>
              <a:rPr dirty="0"/>
              <a:t>, </a:t>
            </a:r>
            <a:r>
              <a:rPr dirty="0" err="1"/>
              <a:t>algo</a:t>
            </a:r>
            <a:r>
              <a:rPr dirty="0"/>
              <a:t> </a:t>
            </a:r>
            <a:r>
              <a:rPr dirty="0" err="1"/>
              <a:t>desaconsejable</a:t>
            </a:r>
            <a:r>
              <a:rPr dirty="0"/>
              <a:t>.</a:t>
            </a:r>
          </a:p>
          <a:p>
            <a:pPr marL="581526" lvl="1" indent="-200526">
              <a:buSzPct val="100000"/>
              <a:buChar char="•"/>
            </a:pPr>
            <a:r>
              <a:rPr dirty="0"/>
              <a:t>Para </a:t>
            </a:r>
            <a:r>
              <a:rPr dirty="0" err="1"/>
              <a:t>evitar</a:t>
            </a:r>
            <a:r>
              <a:rPr dirty="0"/>
              <a:t> </a:t>
            </a:r>
            <a:r>
              <a:rPr dirty="0" err="1"/>
              <a:t>tener</a:t>
            </a:r>
            <a:r>
              <a:rPr dirty="0"/>
              <a:t> que </a:t>
            </a:r>
            <a:r>
              <a:rPr dirty="0" err="1"/>
              <a:t>recordar</a:t>
            </a:r>
            <a:r>
              <a:rPr dirty="0"/>
              <a:t> </a:t>
            </a:r>
            <a:r>
              <a:rPr dirty="0" err="1"/>
              <a:t>todas</a:t>
            </a:r>
            <a:r>
              <a:rPr dirty="0"/>
              <a:t> </a:t>
            </a:r>
            <a:r>
              <a:rPr dirty="0" err="1"/>
              <a:t>esas</a:t>
            </a:r>
            <a:r>
              <a:rPr dirty="0"/>
              <a:t> </a:t>
            </a:r>
            <a:r>
              <a:rPr dirty="0" err="1"/>
              <a:t>contraseñas</a:t>
            </a:r>
            <a:r>
              <a:rPr dirty="0"/>
              <a:t> </a:t>
            </a:r>
            <a:r>
              <a:rPr dirty="0" err="1"/>
              <a:t>existen</a:t>
            </a:r>
            <a:r>
              <a:rPr dirty="0"/>
              <a:t> </a:t>
            </a:r>
            <a:r>
              <a:rPr dirty="0" err="1"/>
              <a:t>herramientas</a:t>
            </a:r>
            <a:r>
              <a:rPr dirty="0"/>
              <a:t> </a:t>
            </a:r>
            <a:r>
              <a:rPr dirty="0" err="1"/>
              <a:t>específicas</a:t>
            </a:r>
            <a:r>
              <a:rPr dirty="0"/>
              <a:t> que </a:t>
            </a:r>
            <a:r>
              <a:rPr dirty="0" err="1"/>
              <a:t>simplifican</a:t>
            </a:r>
            <a:r>
              <a:rPr dirty="0"/>
              <a:t> el </a:t>
            </a:r>
            <a:r>
              <a:rPr dirty="0" err="1"/>
              <a:t>trabajo</a:t>
            </a:r>
            <a:r>
              <a:rPr dirty="0"/>
              <a:t>, </a:t>
            </a:r>
            <a:r>
              <a:rPr dirty="0" err="1"/>
              <a:t>conocidas</a:t>
            </a:r>
            <a:r>
              <a:rPr dirty="0"/>
              <a:t> </a:t>
            </a:r>
            <a:r>
              <a:rPr dirty="0" err="1"/>
              <a:t>como</a:t>
            </a:r>
            <a:r>
              <a:rPr dirty="0"/>
              <a:t> </a:t>
            </a:r>
            <a:r>
              <a:rPr dirty="0" err="1"/>
              <a:t>gestores</a:t>
            </a:r>
            <a:r>
              <a:rPr dirty="0"/>
              <a:t> de </a:t>
            </a:r>
            <a:r>
              <a:rPr dirty="0" err="1"/>
              <a:t>contraseñas</a:t>
            </a:r>
            <a:r>
              <a:rPr dirty="0"/>
              <a:t>. </a:t>
            </a:r>
            <a:r>
              <a:rPr dirty="0" err="1"/>
              <a:t>Utilizando</a:t>
            </a:r>
            <a:r>
              <a:rPr dirty="0"/>
              <a:t> </a:t>
            </a:r>
            <a:r>
              <a:rPr dirty="0" err="1"/>
              <a:t>este</a:t>
            </a:r>
            <a:r>
              <a:rPr dirty="0"/>
              <a:t> </a:t>
            </a:r>
            <a:r>
              <a:rPr dirty="0" err="1"/>
              <a:t>tipo</a:t>
            </a:r>
            <a:r>
              <a:rPr dirty="0"/>
              <a:t> de </a:t>
            </a:r>
            <a:r>
              <a:rPr dirty="0" err="1"/>
              <a:t>herramientas</a:t>
            </a:r>
            <a:r>
              <a:rPr dirty="0"/>
              <a:t>, </a:t>
            </a:r>
            <a:r>
              <a:rPr dirty="0" err="1"/>
              <a:t>únicamente</a:t>
            </a:r>
            <a:r>
              <a:rPr dirty="0"/>
              <a:t> </a:t>
            </a:r>
            <a:r>
              <a:rPr dirty="0" err="1"/>
              <a:t>será</a:t>
            </a:r>
            <a:r>
              <a:rPr dirty="0"/>
              <a:t> </a:t>
            </a:r>
            <a:r>
              <a:rPr dirty="0" err="1"/>
              <a:t>necesario</a:t>
            </a:r>
            <a:r>
              <a:rPr dirty="0"/>
              <a:t>, </a:t>
            </a:r>
            <a:r>
              <a:rPr dirty="0" err="1"/>
              <a:t>acordarse</a:t>
            </a:r>
            <a:r>
              <a:rPr dirty="0"/>
              <a:t> de una </a:t>
            </a:r>
            <a:r>
              <a:rPr dirty="0" err="1"/>
              <a:t>contraseña</a:t>
            </a:r>
            <a:r>
              <a:rPr dirty="0"/>
              <a:t>, la que </a:t>
            </a:r>
            <a:r>
              <a:rPr dirty="0" err="1"/>
              <a:t>permite</a:t>
            </a:r>
            <a:r>
              <a:rPr dirty="0"/>
              <a:t> el </a:t>
            </a:r>
            <a:r>
              <a:rPr dirty="0" err="1"/>
              <a:t>acceso</a:t>
            </a:r>
            <a:r>
              <a:rPr dirty="0"/>
              <a:t> al gestor. </a:t>
            </a:r>
            <a:r>
              <a:rPr dirty="0" err="1"/>
              <a:t>Estos</a:t>
            </a:r>
            <a:r>
              <a:rPr dirty="0"/>
              <a:t> </a:t>
            </a:r>
            <a:r>
              <a:rPr dirty="0" err="1"/>
              <a:t>gestores</a:t>
            </a:r>
            <a:r>
              <a:rPr dirty="0"/>
              <a:t> </a:t>
            </a:r>
            <a:r>
              <a:rPr dirty="0" err="1"/>
              <a:t>también</a:t>
            </a:r>
            <a:r>
              <a:rPr dirty="0"/>
              <a:t> </a:t>
            </a:r>
            <a:r>
              <a:rPr dirty="0" err="1"/>
              <a:t>pueden</a:t>
            </a:r>
            <a:r>
              <a:rPr dirty="0"/>
              <a:t> ser </a:t>
            </a:r>
            <a:r>
              <a:rPr dirty="0" err="1"/>
              <a:t>multiplataforma</a:t>
            </a:r>
            <a:r>
              <a:rPr dirty="0"/>
              <a:t>, por lo que </a:t>
            </a:r>
            <a:r>
              <a:rPr dirty="0" err="1"/>
              <a:t>desde</a:t>
            </a:r>
            <a:r>
              <a:rPr dirty="0"/>
              <a:t> </a:t>
            </a:r>
            <a:r>
              <a:rPr dirty="0" err="1"/>
              <a:t>cualquier</a:t>
            </a:r>
            <a:r>
              <a:rPr dirty="0"/>
              <a:t> </a:t>
            </a:r>
            <a:r>
              <a:rPr dirty="0" err="1"/>
              <a:t>lugar</a:t>
            </a:r>
            <a:r>
              <a:rPr dirty="0"/>
              <a:t> y </a:t>
            </a:r>
            <a:r>
              <a:rPr dirty="0" err="1"/>
              <a:t>desde</a:t>
            </a:r>
            <a:r>
              <a:rPr dirty="0"/>
              <a:t> </a:t>
            </a:r>
            <a:r>
              <a:rPr dirty="0" err="1"/>
              <a:t>cualquier</a:t>
            </a:r>
            <a:r>
              <a:rPr dirty="0"/>
              <a:t> </a:t>
            </a:r>
            <a:r>
              <a:rPr dirty="0" err="1"/>
              <a:t>dispositivo</a:t>
            </a:r>
            <a:r>
              <a:rPr dirty="0"/>
              <a:t> </a:t>
            </a:r>
            <a:r>
              <a:rPr dirty="0" err="1"/>
              <a:t>puedes</a:t>
            </a:r>
            <a:r>
              <a:rPr dirty="0"/>
              <a:t> </a:t>
            </a:r>
            <a:r>
              <a:rPr dirty="0" err="1"/>
              <a:t>tener</a:t>
            </a:r>
            <a:r>
              <a:rPr dirty="0"/>
              <a:t> </a:t>
            </a:r>
            <a:r>
              <a:rPr dirty="0" err="1"/>
              <a:t>acceso</a:t>
            </a:r>
            <a:r>
              <a:rPr dirty="0"/>
              <a:t> a </a:t>
            </a:r>
            <a:r>
              <a:rPr dirty="0" err="1"/>
              <a:t>todas</a:t>
            </a:r>
            <a:r>
              <a:rPr dirty="0"/>
              <a:t> </a:t>
            </a:r>
            <a:r>
              <a:rPr dirty="0" err="1"/>
              <a:t>tus</a:t>
            </a:r>
            <a:r>
              <a:rPr dirty="0"/>
              <a:t> </a:t>
            </a:r>
            <a:r>
              <a:rPr dirty="0" err="1"/>
              <a:t>credenciales</a:t>
            </a:r>
            <a:r>
              <a:rPr dirty="0"/>
              <a:t> de </a:t>
            </a:r>
            <a:r>
              <a:rPr dirty="0" err="1"/>
              <a:t>acceso</a:t>
            </a:r>
            <a:r>
              <a:rPr dirty="0"/>
              <a:t>.</a:t>
            </a:r>
          </a:p>
          <a:p>
            <a:pPr marL="581526" lvl="1" indent="-200526">
              <a:buSzPct val="100000"/>
              <a:buChar char="•"/>
            </a:pPr>
            <a:r>
              <a:rPr dirty="0"/>
              <a:t>Los </a:t>
            </a:r>
            <a:r>
              <a:rPr dirty="0" err="1"/>
              <a:t>gestores</a:t>
            </a:r>
            <a:r>
              <a:rPr dirty="0"/>
              <a:t> de </a:t>
            </a:r>
            <a:r>
              <a:rPr dirty="0" err="1"/>
              <a:t>contraseñas</a:t>
            </a:r>
            <a:r>
              <a:rPr dirty="0"/>
              <a:t> </a:t>
            </a:r>
            <a:r>
              <a:rPr dirty="0" err="1"/>
              <a:t>suelen</a:t>
            </a:r>
            <a:r>
              <a:rPr dirty="0"/>
              <a:t> </a:t>
            </a:r>
            <a:r>
              <a:rPr dirty="0" err="1"/>
              <a:t>contar</a:t>
            </a:r>
            <a:r>
              <a:rPr dirty="0"/>
              <a:t> con una </a:t>
            </a:r>
            <a:r>
              <a:rPr dirty="0" err="1"/>
              <a:t>característica</a:t>
            </a:r>
            <a:r>
              <a:rPr dirty="0"/>
              <a:t> que </a:t>
            </a:r>
            <a:r>
              <a:rPr dirty="0" err="1"/>
              <a:t>permite</a:t>
            </a:r>
            <a:r>
              <a:rPr dirty="0"/>
              <a:t> </a:t>
            </a:r>
            <a:r>
              <a:rPr dirty="0" err="1"/>
              <a:t>crear</a:t>
            </a:r>
            <a:r>
              <a:rPr dirty="0"/>
              <a:t> </a:t>
            </a:r>
            <a:r>
              <a:rPr dirty="0" err="1"/>
              <a:t>contraseñas</a:t>
            </a:r>
            <a:r>
              <a:rPr dirty="0"/>
              <a:t> </a:t>
            </a:r>
            <a:r>
              <a:rPr dirty="0" err="1"/>
              <a:t>aleatorias</a:t>
            </a:r>
            <a:r>
              <a:rPr dirty="0"/>
              <a:t> </a:t>
            </a:r>
            <a:r>
              <a:rPr dirty="0" err="1"/>
              <a:t>robustas</a:t>
            </a:r>
            <a:r>
              <a:rPr dirty="0"/>
              <a:t> lo que </a:t>
            </a:r>
            <a:r>
              <a:rPr dirty="0" err="1"/>
              <a:t>aumenta</a:t>
            </a:r>
            <a:r>
              <a:rPr dirty="0"/>
              <a:t> </a:t>
            </a:r>
            <a:r>
              <a:rPr dirty="0" err="1"/>
              <a:t>considerablemente</a:t>
            </a:r>
            <a:r>
              <a:rPr dirty="0"/>
              <a:t> la </a:t>
            </a:r>
            <a:r>
              <a:rPr dirty="0" err="1"/>
              <a:t>seguridad</a:t>
            </a:r>
            <a:r>
              <a:rPr dirty="0"/>
              <a:t> de los </a:t>
            </a:r>
            <a:r>
              <a:rPr dirty="0" err="1"/>
              <a:t>servicios</a:t>
            </a:r>
            <a:r>
              <a:rPr dirty="0"/>
              <a:t> </a:t>
            </a:r>
            <a:r>
              <a:rPr dirty="0" err="1"/>
              <a:t>donde</a:t>
            </a:r>
            <a:r>
              <a:rPr dirty="0"/>
              <a:t> se </a:t>
            </a:r>
            <a:r>
              <a:rPr dirty="0" err="1"/>
              <a:t>implemente</a:t>
            </a:r>
            <a:r>
              <a:rPr dirty="0"/>
              <a:t>.</a:t>
            </a:r>
          </a:p>
          <a:p>
            <a:pPr marL="581526" lvl="1" indent="-200526">
              <a:buSzPct val="100000"/>
              <a:buChar char="•"/>
            </a:pPr>
            <a:r>
              <a:rPr dirty="0"/>
              <a:t>Como </a:t>
            </a:r>
            <a:r>
              <a:rPr dirty="0" err="1"/>
              <a:t>único</a:t>
            </a:r>
            <a:r>
              <a:rPr dirty="0"/>
              <a:t> </a:t>
            </a:r>
            <a:r>
              <a:rPr dirty="0" err="1"/>
              <a:t>requisito</a:t>
            </a:r>
            <a:r>
              <a:rPr dirty="0"/>
              <a:t> a </a:t>
            </a:r>
            <a:r>
              <a:rPr dirty="0" err="1"/>
              <a:t>tener</a:t>
            </a:r>
            <a:r>
              <a:rPr dirty="0"/>
              <a:t> </a:t>
            </a:r>
            <a:r>
              <a:rPr dirty="0" err="1"/>
              <a:t>en</a:t>
            </a:r>
            <a:r>
              <a:rPr dirty="0"/>
              <a:t> </a:t>
            </a:r>
            <a:r>
              <a:rPr dirty="0" err="1"/>
              <a:t>cuenta</a:t>
            </a:r>
            <a:r>
              <a:rPr dirty="0"/>
              <a:t> es </a:t>
            </a:r>
            <a:r>
              <a:rPr dirty="0" err="1"/>
              <a:t>utilizar</a:t>
            </a:r>
            <a:r>
              <a:rPr dirty="0"/>
              <a:t> una </a:t>
            </a:r>
            <a:r>
              <a:rPr dirty="0" err="1"/>
              <a:t>contraseña</a:t>
            </a:r>
            <a:r>
              <a:rPr dirty="0"/>
              <a:t> </a:t>
            </a:r>
            <a:r>
              <a:rPr dirty="0" err="1"/>
              <a:t>maestra</a:t>
            </a:r>
            <a:r>
              <a:rPr dirty="0"/>
              <a:t> lo </a:t>
            </a:r>
            <a:r>
              <a:rPr dirty="0" err="1"/>
              <a:t>más</a:t>
            </a:r>
            <a:r>
              <a:rPr dirty="0"/>
              <a:t> </a:t>
            </a:r>
            <a:r>
              <a:rPr dirty="0" err="1"/>
              <a:t>robusta</a:t>
            </a:r>
            <a:r>
              <a:rPr dirty="0"/>
              <a:t> </a:t>
            </a:r>
            <a:r>
              <a:rPr dirty="0" err="1"/>
              <a:t>posible</a:t>
            </a:r>
            <a:r>
              <a:rPr dirty="0"/>
              <a:t>, </a:t>
            </a:r>
            <a:r>
              <a:rPr dirty="0" err="1"/>
              <a:t>ya</a:t>
            </a:r>
            <a:r>
              <a:rPr dirty="0"/>
              <a:t> que </a:t>
            </a:r>
            <a:r>
              <a:rPr dirty="0" err="1"/>
              <a:t>si</a:t>
            </a:r>
            <a:r>
              <a:rPr dirty="0"/>
              <a:t> </a:t>
            </a:r>
            <a:r>
              <a:rPr dirty="0" err="1"/>
              <a:t>esta</a:t>
            </a:r>
            <a:r>
              <a:rPr dirty="0"/>
              <a:t> no es lo </a:t>
            </a:r>
            <a:r>
              <a:rPr dirty="0" err="1"/>
              <a:t>suficientemente</a:t>
            </a:r>
            <a:r>
              <a:rPr dirty="0"/>
              <a:t> </a:t>
            </a:r>
            <a:r>
              <a:rPr dirty="0" err="1"/>
              <a:t>segura</a:t>
            </a:r>
            <a:r>
              <a:rPr dirty="0"/>
              <a:t> el resto de </a:t>
            </a:r>
            <a:r>
              <a:rPr dirty="0" err="1"/>
              <a:t>servicios</a:t>
            </a:r>
            <a:r>
              <a:rPr dirty="0"/>
              <a:t> </a:t>
            </a:r>
            <a:r>
              <a:rPr dirty="0" err="1"/>
              <a:t>tampoco</a:t>
            </a:r>
            <a:r>
              <a:rPr dirty="0"/>
              <a:t> lo </a:t>
            </a:r>
            <a:r>
              <a:rPr dirty="0" err="1"/>
              <a:t>serán</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lvl1pPr marL="200526" indent="-200526">
              <a:buSzPct val="100000"/>
              <a:buChar char="•"/>
            </a:lvl1pPr>
            <a:lvl2pPr marL="581526" indent="-200526">
              <a:buSzPct val="100000"/>
              <a:buChar char="•"/>
            </a:lvl2pPr>
          </a:lstStyle>
          <a:p>
            <a:r>
              <a:t>No usar la misma. Utilizar la misma clave para acceder al correo electrónico, redes sociales, aplicaciones y servicios ofrecidos por la universidad, etc., no es una práctica segura. La reutilización de las contraseñas es uno de los errores más comunes que se cometen.</a:t>
            </a:r>
          </a:p>
          <a:p>
            <a:pPr lvl="1"/>
            <a:r>
              <a:t>Si un ciberdelincuente consigue hacerse con la contraseña en uno de estos servicios, por ejemplo, por medio de un phishing o de una fuga de información, todos los servicios que utilizan la misma contraseña se verían comprometidos. Cada servicio debe tener su propia contraseña de acceso.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marL="285750" indent="-285750" defTabSz="457200">
              <a:buSzPct val="100000"/>
              <a:buFont typeface="Arial"/>
              <a:buChar char="•"/>
            </a:lvl1pPr>
            <a:lvl2pPr marL="742950" indent="-285750" defTabSz="457200">
              <a:buSzPct val="100000"/>
              <a:buFont typeface="Arial"/>
              <a:buChar char="•"/>
            </a:lvl2pPr>
          </a:lstStyle>
          <a:p>
            <a:r>
              <a:t>Doble factor de autenticación. El doble factor de autenticación es un mecanismo que añade una capa extra de seguridad a los servicios que requieren de usuario y contraseña para su uso. Esto se consigue por medio una nueva clave que, generalmente, es de un solo uso. Normalmente, este segundo factor de autenticación está vinculado a un teléfono móvil, por medio de una aplicación específica, aunque también existen dispositivos hardware conocidos como tokens.</a:t>
            </a:r>
          </a:p>
          <a:p>
            <a:pPr lvl="1"/>
            <a:r>
              <a:t>Siempre que sea posible se ha de habilitar el doble factor de autenticación para todos los servicios que se utilizan en Internet.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marL="200526" indent="-200526" defTabSz="457200">
              <a:lnSpc>
                <a:spcPct val="90000"/>
              </a:lnSpc>
              <a:buSzPct val="100000"/>
              <a:buChar char="•"/>
            </a:pPr>
            <a:r>
              <a:t>Gestores de contraseñas. En muchas ocasiones, debido a la gran cantidad de servicios y aplicaciones que se utilizan en el estudio o trabajo diario en la universidad, puede resultar complicado acordarse de todas las contraseñas, por esa razón, muchas veces, se recurre a utilizar la misma para multitud de servicios, algo desaconsejable.</a:t>
            </a:r>
          </a:p>
          <a:p>
            <a:pPr marL="581526" lvl="1" indent="-200526" defTabSz="457200">
              <a:lnSpc>
                <a:spcPct val="90000"/>
              </a:lnSpc>
              <a:buSzPct val="100000"/>
              <a:buChar char="•"/>
            </a:pPr>
            <a:r>
              <a:t>Para evitar tener que recordar todas esas contraseñas existen herramientas específicas que simplifican el trabajo, conocidas como gestores de contraseñas. Utilizando este tipo de herramientas, únicamente será necesario, acordarse de una contraseña, la que permite el acceso al gestor. Estos gestores también pueden ser multiplataforma, por lo que desde cualquier lugar y desde cualquier dispositivo puedes tener acceso a todas tus credenciales de acceso.</a:t>
            </a:r>
          </a:p>
          <a:p>
            <a:pPr marL="581526" lvl="1" indent="-200526" defTabSz="457200">
              <a:lnSpc>
                <a:spcPct val="90000"/>
              </a:lnSpc>
              <a:buSzPct val="100000"/>
              <a:buChar char="•"/>
            </a:pPr>
            <a:r>
              <a:t>Los gestores de contraseñas suelen contar con una característica que permite crear contraseñas aleatorias robustas lo que aumenta considerablemente la seguridad de servicios o aplicaciones para los que se utilice.</a:t>
            </a:r>
          </a:p>
          <a:p>
            <a:pPr marL="581526" lvl="1" indent="-200526" defTabSz="457200">
              <a:lnSpc>
                <a:spcPct val="90000"/>
              </a:lnSpc>
              <a:buSzPct val="100000"/>
              <a:buChar char="•"/>
            </a:pPr>
            <a:r>
              <a:t>Como único requisito a tener en cuenta es utilizar una contraseña maestra lo más robusta posible, ya que si esta no es lo suficientemente segura el resto de servicios tampoco lo serán.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kern="1200" dirty="0">
                <a:solidFill>
                  <a:schemeClr val="tx1"/>
                </a:solidFill>
                <a:effectLst/>
                <a:latin typeface="+mj-lt"/>
                <a:ea typeface="+mj-ea"/>
                <a:cs typeface="+mj-cs"/>
                <a:sym typeface="Calibri"/>
              </a:rPr>
              <a:t>En el estudio o trabajo diario se requiere el acceso a distintos servicios, dispositivos y aplicaciones para los cuales utilizamos la dupla: usuario y contraseña. Garantizar la seguridad de estos es imperativo para la universidad y la primera medida de seguridad a tomar es utilizar contraseñas seguras.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marL="200526" indent="-200526">
              <a:buSzPct val="100000"/>
              <a:buChar char="•"/>
            </a:pPr>
            <a:r>
              <a:t>En el control de accesos, el nombre de usuario nos identifica y la contraseña nos autentica, con ella se comprueba que somos quienes decimos ser. Todo sistema de autenticación de usuarios se basa en la utilización de uno, o varios, de los siguientes factores.</a:t>
            </a:r>
          </a:p>
          <a:p>
            <a:pPr marL="200526" indent="-200526">
              <a:buSzPct val="100000"/>
              <a:buChar char="•"/>
            </a:pPr>
            <a:r>
              <a:t>El uso de la contraseña es el método más utilizado, esto significa que su gestión es uno de los aspectos más importantes para asegurar los sistemas de la universidad. Las contraseñas deficientes o mal custodiadas pueden favorecer el acceso y el uso no autorizado de los datos y servicios de la universidad.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Los ciberdelincuentes saben que el uso de la contraseña es el método más extendido para acceder a muchos de los sistemas y servicios utilizados en el día a día, como redes sociales, correo electrónico o aplicaciones para acceder a servicios de la universidad. Con una simple contraseña pueden tener en su poder el futuro de la universidad, por lo que protegerlas debidamente es esencial para salvaguardar la continuidad de ésta.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marL="285750" indent="-285750" defTabSz="457200">
              <a:buSzPct val="100000"/>
              <a:buFont typeface="Arial"/>
              <a:buChar char="•"/>
            </a:pPr>
            <a:r>
              <a:t>Seguir una serie de recomendaciones de seguridad en el uso de contraseñas reducirá, en gran medida, el riesgo de que los ciberdelincuentes consigan acceso a los sistemas de la universidad.</a:t>
            </a:r>
          </a:p>
          <a:p>
            <a:pPr marL="514350" lvl="1" indent="-285750" defTabSz="457200">
              <a:buSzPct val="100000"/>
              <a:buFont typeface="Arial"/>
              <a:buChar char="•"/>
            </a:pPr>
            <a:r>
              <a:t>Robustez</a:t>
            </a:r>
          </a:p>
          <a:p>
            <a:pPr marL="742950" lvl="2" indent="-285750" defTabSz="457200">
              <a:buSzPct val="100000"/>
              <a:buFont typeface="Arial"/>
              <a:buChar char="•"/>
            </a:pPr>
            <a:r>
              <a:t>La robustez o lo compleja que sea la contraseña es una de las principales medidas de seguridad.</a:t>
            </a:r>
          </a:p>
          <a:p>
            <a:pPr marL="742950" lvl="2" indent="-285750" defTabSz="457200">
              <a:buSzPct val="100000"/>
              <a:buFont typeface="Arial"/>
              <a:buChar char="•"/>
            </a:pPr>
            <a:r>
              <a:t>En muchas ocasiones, se eligen contraseñas débiles fáciles de recordar para acceder a los servicios de la universidad. Esto supone un riesgo, ya que los ciberdelincuentes pueden adivinarlas muy rápido, por ejemplo una contraseña basada en un nombre de persona o el comúnmente usado 123456 es descubierta en segundos.</a:t>
            </a:r>
          </a:p>
          <a:p>
            <a:pPr marL="742950" lvl="2" indent="-285750" defTabSz="457200">
              <a:buSzPct val="100000"/>
              <a:buFont typeface="Arial"/>
              <a:buChar char="•"/>
            </a:pPr>
            <a:r>
              <a:t>Longitud mínima de 8 caracteres, ya que cuanto más larga sea esta, más tiempo se tardará en descubrirla;</a:t>
            </a:r>
          </a:p>
          <a:p>
            <a:pPr marL="742950" lvl="2" indent="-285750" defTabSz="457200">
              <a:buSzPct val="100000"/>
              <a:buFont typeface="Arial"/>
              <a:buChar char="•"/>
            </a:pPr>
            <a:r>
              <a:t>Utilizar combinaciones de letras mayúsculas, minúsculas, números y símbolos.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marL="285750" indent="-285750" defTabSz="457200">
              <a:buSzPct val="100000"/>
              <a:buFont typeface="Arial"/>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marL="285750" indent="-285750" defTabSz="457200">
              <a:buSzPct val="100000"/>
              <a:buFont typeface="Arial"/>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171450" indent="-171450" defTabSz="457200">
              <a:lnSpc>
                <a:spcPct val="80000"/>
              </a:lnSpc>
              <a:buSzPct val="100000"/>
              <a:buFont typeface="Arial"/>
              <a:buChar char="•"/>
              <a:defRPr sz="1000"/>
            </a:pPr>
            <a:endParaRPr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685800" y="1597819"/>
            <a:ext cx="7772400" cy="1102521"/>
          </a:xfrm>
          <a:prstGeom prst="rect">
            <a:avLst/>
          </a:prstGeom>
        </p:spPr>
        <p:txBody>
          <a:bodyPr/>
          <a:lstStyle/>
          <a:p>
            <a:r>
              <a:t>Texto del título</a:t>
            </a:r>
          </a:p>
        </p:txBody>
      </p:sp>
      <p:sp>
        <p:nvSpPr>
          <p:cNvPr id="12" name="Nivel de texto 1…"/>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722312" y="3305176"/>
            <a:ext cx="7772401" cy="1021558"/>
          </a:xfrm>
          <a:prstGeom prst="rect">
            <a:avLst/>
          </a:prstGeom>
        </p:spPr>
        <p:txBody>
          <a:bodyPr anchor="t"/>
          <a:lstStyle>
            <a:lvl1pPr algn="l">
              <a:defRPr sz="4000" b="1" cap="all"/>
            </a:lvl1pPr>
          </a:lstStyle>
          <a:p>
            <a:r>
              <a:t>Texto del título</a:t>
            </a:r>
          </a:p>
        </p:txBody>
      </p:sp>
      <p:sp>
        <p:nvSpPr>
          <p:cNvPr id="30" name="Nivel de texto 1…"/>
          <p:cNvSpPr txBox="1">
            <a:spLocks noGrp="1"/>
          </p:cNvSpPr>
          <p:nvPr>
            <p:ph type="body" sz="quarter" idx="1"/>
          </p:nvPr>
        </p:nvSpPr>
        <p:spPr>
          <a:xfrm>
            <a:off x="722312" y="2180033"/>
            <a:ext cx="7772401" cy="1125142"/>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457200" y="900112"/>
            <a:ext cx="4038600" cy="2545559"/>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prstGeom prst="rect">
            <a:avLst/>
          </a:prstGeom>
        </p:spPr>
        <p:txBody>
          <a:bodyPr/>
          <a:lstStyle/>
          <a:p>
            <a:r>
              <a:t>Texto del título</a:t>
            </a:r>
          </a:p>
        </p:txBody>
      </p:sp>
      <p:sp>
        <p:nvSpPr>
          <p:cNvPr id="48" name="Nivel de texto 1…"/>
          <p:cNvSpPr txBox="1">
            <a:spLocks noGrp="1"/>
          </p:cNvSpPr>
          <p:nvPr>
            <p:ph type="body" sz="quarter" idx="1"/>
          </p:nvPr>
        </p:nvSpPr>
        <p:spPr>
          <a:xfrm>
            <a:off x="457200" y="1151333"/>
            <a:ext cx="4040188" cy="479824"/>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4 Marcador de texto"/>
          <p:cNvSpPr>
            <a:spLocks noGrp="1"/>
          </p:cNvSpPr>
          <p:nvPr>
            <p:ph type="body" sz="quarter" idx="13"/>
          </p:nvPr>
        </p:nvSpPr>
        <p:spPr>
          <a:xfrm>
            <a:off x="4645026" y="1151333"/>
            <a:ext cx="4041777" cy="479824"/>
          </a:xfrm>
          <a:prstGeom prst="rect">
            <a:avLst/>
          </a:prstGeom>
        </p:spPr>
        <p:txBody>
          <a:bodyPr anchor="b"/>
          <a:lstStyle/>
          <a:p>
            <a:pPr marL="274320" indent="-274320" defTabSz="731520">
              <a:spcBef>
                <a:spcPts val="500"/>
              </a:spcBef>
              <a:defRPr sz="2560"/>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ó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457201" y="204785"/>
            <a:ext cx="3008315" cy="871540"/>
          </a:xfrm>
          <a:prstGeom prst="rect">
            <a:avLst/>
          </a:prstGeom>
        </p:spPr>
        <p:txBody>
          <a:bodyPr anchor="b"/>
          <a:lstStyle>
            <a:lvl1pPr algn="l">
              <a:defRPr sz="2000" b="1"/>
            </a:lvl1pPr>
          </a:lstStyle>
          <a:p>
            <a:r>
              <a:t>Texto del título</a:t>
            </a:r>
          </a:p>
        </p:txBody>
      </p:sp>
      <p:sp>
        <p:nvSpPr>
          <p:cNvPr id="73" name="Nivel de texto 1…"/>
          <p:cNvSpPr txBox="1">
            <a:spLocks noGrp="1"/>
          </p:cNvSpPr>
          <p:nvPr>
            <p:ph type="body" idx="1"/>
          </p:nvPr>
        </p:nvSpPr>
        <p:spPr>
          <a:xfrm>
            <a:off x="3575050" y="204788"/>
            <a:ext cx="5111750" cy="438983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4" name="3 Marcador de texto"/>
          <p:cNvSpPr>
            <a:spLocks noGrp="1"/>
          </p:cNvSpPr>
          <p:nvPr>
            <p:ph type="body" sz="half" idx="13"/>
          </p:nvPr>
        </p:nvSpPr>
        <p:spPr>
          <a:xfrm>
            <a:off x="457200" y="1076326"/>
            <a:ext cx="3008316" cy="3518297"/>
          </a:xfrm>
          <a:prstGeom prst="rect">
            <a:avLst/>
          </a:prstGeom>
        </p:spPr>
        <p:txBody>
          <a:bodyPr/>
          <a:lstStyle/>
          <a:p>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1792288" y="3600450"/>
            <a:ext cx="5486402" cy="425054"/>
          </a:xfrm>
          <a:prstGeom prst="rect">
            <a:avLst/>
          </a:prstGeom>
        </p:spPr>
        <p:txBody>
          <a:bodyPr anchor="b"/>
          <a:lstStyle>
            <a:lvl1pPr algn="l">
              <a:defRPr sz="2000" b="1"/>
            </a:lvl1pPr>
          </a:lstStyle>
          <a:p>
            <a:r>
              <a:t>Texto del título</a:t>
            </a:r>
          </a:p>
        </p:txBody>
      </p:sp>
      <p:sp>
        <p:nvSpPr>
          <p:cNvPr id="83" name="2 Marcador de posición de imagen"/>
          <p:cNvSpPr>
            <a:spLocks noGrp="1"/>
          </p:cNvSpPr>
          <p:nvPr>
            <p:ph type="pic" sz="half" idx="13"/>
          </p:nvPr>
        </p:nvSpPr>
        <p:spPr>
          <a:xfrm>
            <a:off x="1792288" y="459581"/>
            <a:ext cx="5486402" cy="3086101"/>
          </a:xfrm>
          <a:prstGeom prst="rect">
            <a:avLst/>
          </a:prstGeom>
        </p:spPr>
        <p:txBody>
          <a:bodyPr lIns="91439" tIns="45719" rIns="91439" bIns="45719">
            <a:noAutofit/>
          </a:bodyPr>
          <a:lstStyle/>
          <a:p>
            <a:endParaRPr/>
          </a:p>
        </p:txBody>
      </p:sp>
      <p:sp>
        <p:nvSpPr>
          <p:cNvPr id="84" name="Nivel de texto 1…"/>
          <p:cNvSpPr txBox="1">
            <a:spLocks noGrp="1"/>
          </p:cNvSpPr>
          <p:nvPr>
            <p:ph type="body" sz="quarter" idx="1"/>
          </p:nvPr>
        </p:nvSpPr>
        <p:spPr>
          <a:xfrm>
            <a:off x="1792288" y="4025503"/>
            <a:ext cx="5486402" cy="603649"/>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Texto del título</a:t>
            </a:r>
          </a:p>
        </p:txBody>
      </p:sp>
      <p:sp>
        <p:nvSpPr>
          <p:cNvPr id="3" name="Nivel de texto 1…"/>
          <p:cNvSpPr txBox="1">
            <a:spLocks noGrp="1"/>
          </p:cNvSpPr>
          <p:nvPr>
            <p:ph type="body" idx="1"/>
          </p:nvPr>
        </p:nvSpPr>
        <p:spPr>
          <a:xfrm>
            <a:off x="457200" y="1200150"/>
            <a:ext cx="8229600" cy="3394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428178" y="4769565"/>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n" descr="Imagen"/>
          <p:cNvPicPr>
            <a:picLocks noChangeAspect="1"/>
          </p:cNvPicPr>
          <p:nvPr/>
        </p:nvPicPr>
        <p:blipFill>
          <a:blip r:embed="rId3"/>
          <a:stretch>
            <a:fillRect/>
          </a:stretch>
        </p:blipFill>
        <p:spPr>
          <a:xfrm>
            <a:off x="-1137981" y="-527329"/>
            <a:ext cx="7874062" cy="4418224"/>
          </a:xfrm>
          <a:prstGeom prst="rect">
            <a:avLst/>
          </a:prstGeom>
          <a:ln w="12700">
            <a:miter lim="400000"/>
          </a:ln>
        </p:spPr>
      </p:pic>
      <p:sp>
        <p:nvSpPr>
          <p:cNvPr id="95" name="Triángulo"/>
          <p:cNvSpPr/>
          <p:nvPr/>
        </p:nvSpPr>
        <p:spPr>
          <a:xfrm rot="13500000" flipH="1">
            <a:off x="5386499" y="3904550"/>
            <a:ext cx="2539794" cy="2539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E8DD"/>
          </a:solidFill>
          <a:ln w="12700">
            <a:miter lim="400000"/>
          </a:ln>
        </p:spPr>
        <p:txBody>
          <a:bodyPr lIns="45718" tIns="45718" rIns="45718" bIns="45718" anchor="ctr"/>
          <a:lstStyle/>
          <a:p>
            <a:pPr>
              <a:defRPr>
                <a:latin typeface="+mj-lt"/>
                <a:ea typeface="+mj-ea"/>
                <a:cs typeface="+mj-cs"/>
                <a:sym typeface="Calibri"/>
              </a:defRPr>
            </a:pPr>
            <a:endParaRPr/>
          </a:p>
        </p:txBody>
      </p:sp>
      <p:sp>
        <p:nvSpPr>
          <p:cNvPr id="96" name="Rectángulo"/>
          <p:cNvSpPr/>
          <p:nvPr/>
        </p:nvSpPr>
        <p:spPr>
          <a:xfrm rot="18900000">
            <a:off x="5544349" y="-3558453"/>
            <a:ext cx="3773801" cy="8908684"/>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97" name="CuadroTexto 6"/>
          <p:cNvSpPr txBox="1"/>
          <p:nvPr/>
        </p:nvSpPr>
        <p:spPr>
          <a:xfrm>
            <a:off x="234265" y="3581433"/>
            <a:ext cx="5414363" cy="66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700">
                <a:solidFill>
                  <a:srgbClr val="E73137"/>
                </a:solidFill>
                <a:latin typeface="Lato Bold"/>
                <a:ea typeface="Lato Bold"/>
                <a:cs typeface="Lato Bold"/>
                <a:sym typeface="Lato Bold"/>
              </a:defRPr>
            </a:lvl1pPr>
          </a:lstStyle>
          <a:p>
            <a:r>
              <a:t>CONTRASEÑAS</a:t>
            </a:r>
          </a:p>
        </p:txBody>
      </p:sp>
      <p:sp>
        <p:nvSpPr>
          <p:cNvPr id="98" name="4 Rectángulo"/>
          <p:cNvSpPr txBox="1"/>
          <p:nvPr/>
        </p:nvSpPr>
        <p:spPr>
          <a:xfrm>
            <a:off x="261458" y="4240960"/>
            <a:ext cx="4220395"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595959"/>
                </a:solidFill>
                <a:latin typeface="Lato Regular"/>
                <a:ea typeface="Lato Regular"/>
                <a:cs typeface="Lato Regular"/>
                <a:sym typeface="Lato Regular"/>
              </a:defRPr>
            </a:lvl1pPr>
          </a:lstStyle>
          <a:p>
            <a:r>
              <a:t>Y medidas complementarias</a:t>
            </a:r>
          </a:p>
        </p:txBody>
      </p:sp>
      <p:sp>
        <p:nvSpPr>
          <p:cNvPr id="99" name="Triángulo"/>
          <p:cNvSpPr/>
          <p:nvPr/>
        </p:nvSpPr>
        <p:spPr>
          <a:xfrm rot="18900000">
            <a:off x="4395899" y="-1271960"/>
            <a:ext cx="2539794" cy="2539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A3C44"/>
          </a:solidFill>
          <a:ln w="12700">
            <a:miter lim="400000"/>
          </a:ln>
        </p:spPr>
        <p:txBody>
          <a:bodyPr lIns="45718" tIns="45718" rIns="45718" bIns="45718" anchor="ctr"/>
          <a:lstStyle/>
          <a:p>
            <a:pPr>
              <a:defRPr>
                <a:latin typeface="+mj-lt"/>
                <a:ea typeface="+mj-ea"/>
                <a:cs typeface="+mj-cs"/>
                <a:sym typeface="Calibri"/>
              </a:defRPr>
            </a:pPr>
            <a:endParaRPr/>
          </a:p>
        </p:txBody>
      </p:sp>
      <p:sp>
        <p:nvSpPr>
          <p:cNvPr id="100" name="Rectángulo"/>
          <p:cNvSpPr/>
          <p:nvPr/>
        </p:nvSpPr>
        <p:spPr>
          <a:xfrm rot="18900000">
            <a:off x="5743680" y="-2079933"/>
            <a:ext cx="418096" cy="8908685"/>
          </a:xfrm>
          <a:prstGeom prst="rect">
            <a:avLst/>
          </a:prstGeom>
          <a:solidFill>
            <a:srgbClr val="8ABDB6"/>
          </a:solidFill>
          <a:ln w="12700">
            <a:miter lim="400000"/>
          </a:ln>
        </p:spPr>
        <p:txBody>
          <a:bodyPr lIns="45718" tIns="45718" rIns="45718" bIns="45718" anchor="ctr"/>
          <a:lstStyle/>
          <a:p>
            <a:pPr>
              <a:defRPr>
                <a:latin typeface="+mj-lt"/>
                <a:ea typeface="+mj-ea"/>
                <a:cs typeface="+mj-cs"/>
                <a:sym typeface="Calibri"/>
              </a:defRPr>
            </a:pPr>
            <a:endParaRPr/>
          </a:p>
        </p:txBody>
      </p:sp>
      <p:pic>
        <p:nvPicPr>
          <p:cNvPr id="13" name="5 Imagen">
            <a:extLst>
              <a:ext uri="{FF2B5EF4-FFF2-40B4-BE49-F238E27FC236}">
                <a16:creationId xmlns:a16="http://schemas.microsoft.com/office/drawing/2014/main" id="{F140F3CE-250F-C14C-A5F4-80D004597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41274"/>
            <a:ext cx="1367387" cy="361706"/>
          </a:xfrm>
          <a:prstGeom prst="rect">
            <a:avLst/>
          </a:prstGeom>
        </p:spPr>
      </p:pic>
      <p:pic>
        <p:nvPicPr>
          <p:cNvPr id="15" name="6 Imagen" descr="6 Imagen">
            <a:extLst>
              <a:ext uri="{FF2B5EF4-FFF2-40B4-BE49-F238E27FC236}">
                <a16:creationId xmlns:a16="http://schemas.microsoft.com/office/drawing/2014/main" id="{176A0649-3EC0-D84E-B32F-89090AAB2703}"/>
              </a:ext>
            </a:extLst>
          </p:cNvPr>
          <p:cNvPicPr>
            <a:picLocks noChangeAspect="1"/>
          </p:cNvPicPr>
          <p:nvPr/>
        </p:nvPicPr>
        <p:blipFill>
          <a:blip r:embed="rId5"/>
          <a:stretch>
            <a:fillRect/>
          </a:stretch>
        </p:blipFill>
        <p:spPr>
          <a:xfrm>
            <a:off x="6006348" y="4409791"/>
            <a:ext cx="1300095" cy="308499"/>
          </a:xfrm>
          <a:prstGeom prst="rect">
            <a:avLst/>
          </a:prstGeom>
          <a:ln w="12700">
            <a:miter lim="400000"/>
          </a:ln>
        </p:spPr>
      </p:pic>
      <p:grpSp>
        <p:nvGrpSpPr>
          <p:cNvPr id="3" name="Group 2">
            <a:extLst>
              <a:ext uri="{FF2B5EF4-FFF2-40B4-BE49-F238E27FC236}">
                <a16:creationId xmlns:a16="http://schemas.microsoft.com/office/drawing/2014/main" id="{088E61D0-473E-41D8-831C-DDF9388DF974}"/>
              </a:ext>
            </a:extLst>
          </p:cNvPr>
          <p:cNvGrpSpPr/>
          <p:nvPr/>
        </p:nvGrpSpPr>
        <p:grpSpPr>
          <a:xfrm>
            <a:off x="6827766" y="1730157"/>
            <a:ext cx="1635823" cy="1246486"/>
            <a:chOff x="6827766" y="1730157"/>
            <a:chExt cx="1635823" cy="1246486"/>
          </a:xfrm>
        </p:grpSpPr>
        <p:pic>
          <p:nvPicPr>
            <p:cNvPr id="16" name="Imagen" descr="Imagen">
              <a:extLst>
                <a:ext uri="{FF2B5EF4-FFF2-40B4-BE49-F238E27FC236}">
                  <a16:creationId xmlns:a16="http://schemas.microsoft.com/office/drawing/2014/main" id="{B570D47C-7255-404C-87D4-D9CB975E798F}"/>
                </a:ext>
              </a:extLst>
            </p:cNvPr>
            <p:cNvPicPr>
              <a:picLocks noChangeAspect="1"/>
            </p:cNvPicPr>
            <p:nvPr/>
          </p:nvPicPr>
          <p:blipFill>
            <a:blip r:embed="rId6"/>
            <a:stretch>
              <a:fillRect/>
            </a:stretch>
          </p:blipFill>
          <p:spPr>
            <a:xfrm>
              <a:off x="6952394" y="1730157"/>
              <a:ext cx="1300095" cy="224554"/>
            </a:xfrm>
            <a:prstGeom prst="rect">
              <a:avLst/>
            </a:prstGeom>
            <a:ln w="12700">
              <a:miter lim="400000"/>
            </a:ln>
          </p:spPr>
        </p:pic>
        <p:pic>
          <p:nvPicPr>
            <p:cNvPr id="2" name="Picture 1">
              <a:extLst>
                <a:ext uri="{FF2B5EF4-FFF2-40B4-BE49-F238E27FC236}">
                  <a16:creationId xmlns:a16="http://schemas.microsoft.com/office/drawing/2014/main" id="{A4F7B4D6-89EE-4363-86E0-D03C789A2FDE}"/>
                </a:ext>
              </a:extLst>
            </p:cNvPr>
            <p:cNvPicPr>
              <a:picLocks noChangeAspect="1"/>
            </p:cNvPicPr>
            <p:nvPr/>
          </p:nvPicPr>
          <p:blipFill>
            <a:blip r:embed="rId7"/>
            <a:stretch>
              <a:fillRect/>
            </a:stretch>
          </p:blipFill>
          <p:spPr>
            <a:xfrm>
              <a:off x="6827766" y="2195741"/>
              <a:ext cx="1635823" cy="780902"/>
            </a:xfrm>
            <a:prstGeom prst="rect">
              <a:avLst/>
            </a:prstGeom>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n" descr="Imagen"/>
          <p:cNvPicPr>
            <a:picLocks noChangeAspect="1"/>
          </p:cNvPicPr>
          <p:nvPr/>
        </p:nvPicPr>
        <p:blipFill>
          <a:blip r:embed="rId3"/>
          <a:stretch>
            <a:fillRect/>
          </a:stretch>
        </p:blipFill>
        <p:spPr>
          <a:xfrm>
            <a:off x="-1" y="0"/>
            <a:ext cx="4673601" cy="5143500"/>
          </a:xfrm>
          <a:prstGeom prst="rect">
            <a:avLst/>
          </a:prstGeom>
          <a:ln w="12700">
            <a:miter lim="400000"/>
          </a:ln>
        </p:spPr>
      </p:pic>
      <p:pic>
        <p:nvPicPr>
          <p:cNvPr id="202"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03"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204"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05"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2.</a:t>
            </a:r>
          </a:p>
        </p:txBody>
      </p:sp>
      <p:sp>
        <p:nvSpPr>
          <p:cNvPr id="206" name="5 CuadroTexto"/>
          <p:cNvSpPr txBox="1"/>
          <p:nvPr/>
        </p:nvSpPr>
        <p:spPr>
          <a:xfrm>
            <a:off x="4864856" y="704170"/>
            <a:ext cx="4102792" cy="4320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700"/>
              </a:spcBef>
              <a:defRPr sz="2000">
                <a:solidFill>
                  <a:srgbClr val="DA3C44"/>
                </a:solidFill>
                <a:latin typeface="Lato Bold"/>
                <a:ea typeface="Lato Bold"/>
                <a:cs typeface="Lato Bold"/>
                <a:sym typeface="Lato Bold"/>
              </a:defRPr>
            </a:pPr>
            <a:r>
              <a:t>· Añadimos números:</a:t>
            </a:r>
          </a:p>
          <a:p>
            <a:pPr>
              <a:defRPr sz="2000">
                <a:solidFill>
                  <a:srgbClr val="435362"/>
                </a:solidFill>
                <a:latin typeface="Lato Bold"/>
                <a:ea typeface="Lato Bold"/>
                <a:cs typeface="Lato Bold"/>
                <a:sym typeface="Lato Bold"/>
              </a:defRPr>
            </a:pPr>
            <a:r>
              <a:t>“En un lugar de la Mancha Correo </a:t>
            </a:r>
            <a:r>
              <a:rPr>
                <a:solidFill>
                  <a:srgbClr val="DA3C44"/>
                </a:solidFill>
              </a:rPr>
              <a:t>de 2019</a:t>
            </a:r>
            <a:r>
              <a:t>”</a:t>
            </a:r>
          </a:p>
          <a:p>
            <a:pPr>
              <a:spcBef>
                <a:spcPts val="700"/>
              </a:spcBef>
              <a:defRPr sz="2000">
                <a:solidFill>
                  <a:srgbClr val="DA3C44"/>
                </a:solidFill>
                <a:latin typeface="Lato Bold"/>
                <a:ea typeface="Lato Bold"/>
                <a:cs typeface="Lato Bold"/>
                <a:sym typeface="Lato Bold"/>
              </a:defRPr>
            </a:pPr>
            <a:r>
              <a:t>· Añadimos caracteres especiales:</a:t>
            </a:r>
          </a:p>
          <a:p>
            <a:pPr>
              <a:defRPr sz="2000">
                <a:solidFill>
                  <a:srgbClr val="435362"/>
                </a:solidFill>
                <a:latin typeface="Lato Bold"/>
                <a:ea typeface="Lato Bold"/>
                <a:cs typeface="Lato Bold"/>
                <a:sym typeface="Lato Bold"/>
              </a:defRPr>
            </a:pPr>
            <a:r>
              <a:t>“En un lugar de la Mancha Correo de 2019</a:t>
            </a:r>
            <a:r>
              <a:rPr>
                <a:solidFill>
                  <a:srgbClr val="DA3C44"/>
                </a:solidFill>
              </a:rPr>
              <a:t>!</a:t>
            </a:r>
            <a:r>
              <a:t>”</a:t>
            </a:r>
          </a:p>
          <a:p>
            <a:pPr>
              <a:spcBef>
                <a:spcPts val="700"/>
              </a:spcBef>
              <a:defRPr sz="2000">
                <a:solidFill>
                  <a:srgbClr val="DA3C44"/>
                </a:solidFill>
                <a:latin typeface="Lato Bold"/>
                <a:ea typeface="Lato Bold"/>
                <a:cs typeface="Lato Bold"/>
                <a:sym typeface="Lato Bold"/>
              </a:defRPr>
            </a:pPr>
            <a:r>
              <a:t>· Podemos comprimirla para hacerla más fácil de recordar, utilizando, por ejemplo, la primera letra de cada palabra:</a:t>
            </a:r>
          </a:p>
          <a:p>
            <a:pPr>
              <a:defRPr sz="2000">
                <a:solidFill>
                  <a:srgbClr val="435362"/>
                </a:solidFill>
                <a:latin typeface="Lato Bold"/>
                <a:ea typeface="Lato Bold"/>
                <a:cs typeface="Lato Bold"/>
                <a:sym typeface="Lato Bold"/>
              </a:defRPr>
            </a:pPr>
            <a:r>
              <a:t>“EuldlMCd2019!”</a:t>
            </a:r>
          </a:p>
          <a:p>
            <a:pPr>
              <a:defRPr sz="2000">
                <a:solidFill>
                  <a:srgbClr val="435362"/>
                </a:solidFill>
                <a:latin typeface="Lato Bold"/>
                <a:ea typeface="Lato Bold"/>
                <a:cs typeface="Lato Bold"/>
                <a:sym typeface="Lato Bold"/>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agen" descr="Imagen"/>
          <p:cNvPicPr>
            <a:picLocks noChangeAspect="1"/>
          </p:cNvPicPr>
          <p:nvPr/>
        </p:nvPicPr>
        <p:blipFill>
          <a:blip r:embed="rId3"/>
          <a:stretch>
            <a:fillRect/>
          </a:stretch>
        </p:blipFill>
        <p:spPr>
          <a:xfrm>
            <a:off x="4872732" y="-1"/>
            <a:ext cx="4279901" cy="5143501"/>
          </a:xfrm>
          <a:prstGeom prst="rect">
            <a:avLst/>
          </a:prstGeom>
          <a:ln w="12700">
            <a:miter lim="400000"/>
          </a:ln>
        </p:spPr>
      </p:pic>
      <p:sp>
        <p:nvSpPr>
          <p:cNvPr id="211" name="3 Rectángulo"/>
          <p:cNvSpPr txBox="1"/>
          <p:nvPr/>
        </p:nvSpPr>
        <p:spPr>
          <a:xfrm>
            <a:off x="1665391" y="2807969"/>
            <a:ext cx="1892779" cy="138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435362"/>
                </a:solidFill>
                <a:latin typeface="Lato Bold"/>
                <a:ea typeface="Lato Bold"/>
                <a:cs typeface="Lato Bold"/>
                <a:sym typeface="Lato Bold"/>
              </a:defRPr>
            </a:lvl1pPr>
          </a:lstStyle>
          <a:p>
            <a:r>
              <a:t>Buenas prácticas en su uso</a:t>
            </a:r>
          </a:p>
        </p:txBody>
      </p:sp>
      <p:sp>
        <p:nvSpPr>
          <p:cNvPr id="212" name="13 Pentágono"/>
          <p:cNvSpPr/>
          <p:nvPr/>
        </p:nvSpPr>
        <p:spPr>
          <a:xfrm rot="5400000">
            <a:off x="-1390217" y="17089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13" name="14 CuadroTexto"/>
          <p:cNvSpPr txBox="1"/>
          <p:nvPr/>
        </p:nvSpPr>
        <p:spPr>
          <a:xfrm>
            <a:off x="612720" y="349502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3.</a:t>
            </a:r>
          </a:p>
        </p:txBody>
      </p:sp>
      <p:pic>
        <p:nvPicPr>
          <p:cNvPr id="214"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15"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n" descr="Imagen"/>
          <p:cNvPicPr>
            <a:picLocks noChangeAspect="1"/>
          </p:cNvPicPr>
          <p:nvPr/>
        </p:nvPicPr>
        <p:blipFill>
          <a:blip r:embed="rId3"/>
          <a:stretch>
            <a:fillRect/>
          </a:stretch>
        </p:blipFill>
        <p:spPr>
          <a:xfrm>
            <a:off x="4925909" y="-2135893"/>
            <a:ext cx="6267426" cy="6734564"/>
          </a:xfrm>
          <a:prstGeom prst="rect">
            <a:avLst/>
          </a:prstGeom>
          <a:ln w="12700">
            <a:miter lim="400000"/>
          </a:ln>
        </p:spPr>
      </p:pic>
      <p:sp>
        <p:nvSpPr>
          <p:cNvPr id="220" name="9 CuadroTexto"/>
          <p:cNvSpPr txBox="1"/>
          <p:nvPr/>
        </p:nvSpPr>
        <p:spPr>
          <a:xfrm>
            <a:off x="441254" y="977235"/>
            <a:ext cx="5067723" cy="2559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800">
                <a:solidFill>
                  <a:srgbClr val="DA3C44"/>
                </a:solidFill>
                <a:latin typeface="Lato Regular"/>
                <a:ea typeface="Lato Regular"/>
                <a:cs typeface="Lato Regular"/>
                <a:sym typeface="Lato Regular"/>
              </a:defRPr>
            </a:pPr>
            <a:r>
              <a:rPr dirty="0"/>
              <a:t>No </a:t>
            </a:r>
            <a:r>
              <a:rPr dirty="0" err="1"/>
              <a:t>compartidas</a:t>
            </a:r>
            <a:endParaRPr dirty="0"/>
          </a:p>
          <a:p>
            <a:pPr>
              <a:lnSpc>
                <a:spcPts val="1300"/>
              </a:lnSpc>
              <a:defRPr>
                <a:solidFill>
                  <a:srgbClr val="435362"/>
                </a:solidFill>
                <a:latin typeface="Lato Regular"/>
                <a:ea typeface="Lato Regular"/>
                <a:cs typeface="Lato Regular"/>
                <a:sym typeface="Lato Regular"/>
              </a:defRPr>
            </a:pPr>
            <a:r>
              <a:rPr dirty="0"/>
              <a:t> _________</a:t>
            </a:r>
          </a:p>
          <a:p>
            <a:pPr>
              <a:lnSpc>
                <a:spcPts val="1300"/>
              </a:lnSpc>
              <a:defRPr>
                <a:solidFill>
                  <a:srgbClr val="435362"/>
                </a:solidFill>
                <a:latin typeface="Lato Regular"/>
                <a:ea typeface="Lato Regular"/>
                <a:cs typeface="Lato Regular"/>
                <a:sym typeface="Lato Regular"/>
              </a:defRPr>
            </a:pPr>
            <a:endParaRPr dirty="0"/>
          </a:p>
          <a:p>
            <a:pPr>
              <a:lnSpc>
                <a:spcPts val="1300"/>
              </a:lnSpc>
              <a:defRPr>
                <a:solidFill>
                  <a:srgbClr val="435362"/>
                </a:solidFill>
                <a:latin typeface="Lato Regular"/>
                <a:ea typeface="Lato Regular"/>
                <a:cs typeface="Lato Regular"/>
                <a:sym typeface="Lato Regular"/>
              </a:defRPr>
            </a:pPr>
            <a:endParaRPr dirty="0"/>
          </a:p>
          <a:p>
            <a:pPr>
              <a:defRPr sz="2800">
                <a:solidFill>
                  <a:srgbClr val="DA3C44"/>
                </a:solidFill>
                <a:latin typeface="Lato Regular"/>
                <a:ea typeface="Lato Regular"/>
                <a:cs typeface="Lato Regular"/>
                <a:sym typeface="Lato Regular"/>
              </a:defRPr>
            </a:pPr>
            <a:r>
              <a:rPr dirty="0" err="1"/>
              <a:t>Doble</a:t>
            </a:r>
            <a:r>
              <a:rPr dirty="0"/>
              <a:t> factor de</a:t>
            </a:r>
            <a:r>
              <a:rPr lang="es-ES" dirty="0"/>
              <a:t> </a:t>
            </a:r>
            <a:r>
              <a:rPr dirty="0" err="1"/>
              <a:t>autenticación</a:t>
            </a:r>
            <a:endParaRPr dirty="0"/>
          </a:p>
          <a:p>
            <a:pPr>
              <a:lnSpc>
                <a:spcPts val="1300"/>
              </a:lnSpc>
              <a:defRPr>
                <a:solidFill>
                  <a:srgbClr val="435362"/>
                </a:solidFill>
                <a:latin typeface="Lato Regular"/>
                <a:ea typeface="Lato Regular"/>
                <a:cs typeface="Lato Regular"/>
                <a:sym typeface="Lato Regular"/>
              </a:defRPr>
            </a:pPr>
            <a:r>
              <a:rPr dirty="0"/>
              <a:t> _________</a:t>
            </a:r>
          </a:p>
          <a:p>
            <a:pPr>
              <a:lnSpc>
                <a:spcPts val="1300"/>
              </a:lnSpc>
              <a:defRPr>
                <a:solidFill>
                  <a:srgbClr val="435362"/>
                </a:solidFill>
                <a:latin typeface="Lato Regular"/>
                <a:ea typeface="Lato Regular"/>
                <a:cs typeface="Lato Regular"/>
                <a:sym typeface="Lato Regular"/>
              </a:defRPr>
            </a:pPr>
            <a:endParaRPr dirty="0"/>
          </a:p>
          <a:p>
            <a:pPr>
              <a:lnSpc>
                <a:spcPts val="1300"/>
              </a:lnSpc>
              <a:defRPr>
                <a:solidFill>
                  <a:srgbClr val="435362"/>
                </a:solidFill>
                <a:latin typeface="Lato Regular"/>
                <a:ea typeface="Lato Regular"/>
                <a:cs typeface="Lato Regular"/>
                <a:sym typeface="Lato Regular"/>
              </a:defRPr>
            </a:pPr>
            <a:endParaRPr dirty="0"/>
          </a:p>
          <a:p>
            <a:pPr>
              <a:defRPr sz="2800">
                <a:solidFill>
                  <a:srgbClr val="DA3C44"/>
                </a:solidFill>
                <a:latin typeface="Lato Regular"/>
                <a:ea typeface="Lato Regular"/>
                <a:cs typeface="Lato Regular"/>
                <a:sym typeface="Lato Regular"/>
              </a:defRPr>
            </a:pPr>
            <a:r>
              <a:rPr dirty="0" err="1"/>
              <a:t>Gestores</a:t>
            </a:r>
            <a:r>
              <a:rPr dirty="0"/>
              <a:t> de </a:t>
            </a:r>
            <a:r>
              <a:rPr dirty="0" err="1"/>
              <a:t>contraseñas</a:t>
            </a:r>
            <a:endParaRPr dirty="0"/>
          </a:p>
          <a:p>
            <a:pPr>
              <a:lnSpc>
                <a:spcPts val="1300"/>
              </a:lnSpc>
              <a:defRPr>
                <a:solidFill>
                  <a:srgbClr val="435362"/>
                </a:solidFill>
                <a:latin typeface="Lato Regular"/>
                <a:ea typeface="Lato Regular"/>
                <a:cs typeface="Lato Regular"/>
                <a:sym typeface="Lato Regular"/>
              </a:defRPr>
            </a:pPr>
            <a:r>
              <a:rPr dirty="0"/>
              <a:t> _________</a:t>
            </a:r>
          </a:p>
        </p:txBody>
      </p:sp>
      <p:sp>
        <p:nvSpPr>
          <p:cNvPr id="221"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22"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3.</a:t>
            </a:r>
          </a:p>
        </p:txBody>
      </p:sp>
      <p:pic>
        <p:nvPicPr>
          <p:cNvPr id="223"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24"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n" descr="Imagen"/>
          <p:cNvPicPr>
            <a:picLocks noChangeAspect="1"/>
          </p:cNvPicPr>
          <p:nvPr/>
        </p:nvPicPr>
        <p:blipFill>
          <a:blip r:embed="rId3"/>
          <a:stretch>
            <a:fillRect/>
          </a:stretch>
        </p:blipFill>
        <p:spPr>
          <a:xfrm>
            <a:off x="4911091" y="-2171651"/>
            <a:ext cx="6310018" cy="6780330"/>
          </a:xfrm>
          <a:prstGeom prst="rect">
            <a:avLst/>
          </a:prstGeom>
          <a:ln w="12700">
            <a:miter lim="400000"/>
          </a:ln>
        </p:spPr>
      </p:pic>
      <p:sp>
        <p:nvSpPr>
          <p:cNvPr id="229" name="9 CuadroTexto"/>
          <p:cNvSpPr txBox="1"/>
          <p:nvPr/>
        </p:nvSpPr>
        <p:spPr>
          <a:xfrm>
            <a:off x="441255" y="771549"/>
            <a:ext cx="5611601" cy="2364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a:solidFill>
                  <a:srgbClr val="DA3C44"/>
                </a:solidFill>
                <a:latin typeface="Lato Regular"/>
                <a:ea typeface="Lato Regular"/>
                <a:cs typeface="Lato Regular"/>
                <a:sym typeface="Lato Regular"/>
              </a:defRPr>
            </a:pPr>
            <a:r>
              <a:t>No usar la misma: una para cada aplicación o servicio</a:t>
            </a:r>
          </a:p>
          <a:p>
            <a:pPr>
              <a:lnSpc>
                <a:spcPts val="1300"/>
              </a:lnSpc>
              <a:defRPr>
                <a:solidFill>
                  <a:srgbClr val="435362"/>
                </a:solidFill>
                <a:latin typeface="Lato Regular"/>
                <a:ea typeface="Lato Regular"/>
                <a:cs typeface="Lato Regular"/>
                <a:sym typeface="Lato Regular"/>
              </a:defRPr>
            </a:pPr>
            <a:r>
              <a:t> _________</a:t>
            </a:r>
          </a:p>
          <a:p>
            <a:pPr>
              <a:lnSpc>
                <a:spcPts val="1300"/>
              </a:lnSpc>
              <a:defRPr>
                <a:solidFill>
                  <a:srgbClr val="435362"/>
                </a:solidFill>
                <a:latin typeface="Lato Regular"/>
                <a:ea typeface="Lato Regular"/>
                <a:cs typeface="Lato Regular"/>
                <a:sym typeface="Lato Regular"/>
              </a:defRPr>
            </a:pPr>
            <a:endParaRPr/>
          </a:p>
          <a:p>
            <a:pPr>
              <a:lnSpc>
                <a:spcPts val="1300"/>
              </a:lnSpc>
              <a:defRPr>
                <a:solidFill>
                  <a:srgbClr val="435362"/>
                </a:solidFill>
                <a:latin typeface="Lato Regular"/>
                <a:ea typeface="Lato Regular"/>
                <a:cs typeface="Lato Regular"/>
                <a:sym typeface="Lato Regular"/>
              </a:defRPr>
            </a:pPr>
            <a:endParaRPr/>
          </a:p>
          <a:p>
            <a:pPr>
              <a:defRPr sz="2000">
                <a:solidFill>
                  <a:srgbClr val="435362"/>
                </a:solidFill>
                <a:latin typeface="Lato Bold"/>
                <a:ea typeface="Lato Bold"/>
                <a:cs typeface="Lato Bold"/>
                <a:sym typeface="Lato Bold"/>
              </a:defRPr>
            </a:pPr>
            <a:r>
              <a:t>Si se ve comprometida sólo se verá comprometido un servicio</a:t>
            </a:r>
          </a:p>
        </p:txBody>
      </p:sp>
      <p:sp>
        <p:nvSpPr>
          <p:cNvPr id="230"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31"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3.</a:t>
            </a:r>
          </a:p>
        </p:txBody>
      </p:sp>
      <p:pic>
        <p:nvPicPr>
          <p:cNvPr id="232"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33"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n" descr="Imagen"/>
          <p:cNvPicPr>
            <a:picLocks noChangeAspect="1"/>
          </p:cNvPicPr>
          <p:nvPr/>
        </p:nvPicPr>
        <p:blipFill>
          <a:blip r:embed="rId3"/>
          <a:stretch>
            <a:fillRect/>
          </a:stretch>
        </p:blipFill>
        <p:spPr>
          <a:xfrm>
            <a:off x="3729990" y="-15528"/>
            <a:ext cx="5422901" cy="2590801"/>
          </a:xfrm>
          <a:prstGeom prst="rect">
            <a:avLst/>
          </a:prstGeom>
          <a:ln w="12700">
            <a:miter lim="400000"/>
          </a:ln>
        </p:spPr>
      </p:pic>
      <p:sp>
        <p:nvSpPr>
          <p:cNvPr id="238" name="2 CuadroTexto"/>
          <p:cNvSpPr txBox="1"/>
          <p:nvPr/>
        </p:nvSpPr>
        <p:spPr>
          <a:xfrm>
            <a:off x="297238" y="3169249"/>
            <a:ext cx="5382263"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600">
                <a:solidFill>
                  <a:srgbClr val="DA3C44"/>
                </a:solidFill>
                <a:latin typeface="Lato Regular"/>
                <a:ea typeface="Lato Regular"/>
                <a:cs typeface="Lato Regular"/>
                <a:sym typeface="Lato Regular"/>
              </a:defRPr>
            </a:pPr>
            <a:r>
              <a:t>Doble factor de autenticación</a:t>
            </a:r>
          </a:p>
          <a:p>
            <a:pPr>
              <a:lnSpc>
                <a:spcPts val="1300"/>
              </a:lnSpc>
              <a:defRPr>
                <a:solidFill>
                  <a:srgbClr val="435362"/>
                </a:solidFill>
                <a:latin typeface="Lato Regular"/>
                <a:ea typeface="Lato Regular"/>
                <a:cs typeface="Lato Regular"/>
                <a:sym typeface="Lato Regular"/>
              </a:defRPr>
            </a:pPr>
            <a:r>
              <a:t> _________</a:t>
            </a:r>
          </a:p>
          <a:p>
            <a:pPr>
              <a:lnSpc>
                <a:spcPts val="1300"/>
              </a:lnSpc>
              <a:defRPr>
                <a:solidFill>
                  <a:srgbClr val="435362"/>
                </a:solidFill>
                <a:latin typeface="Lato Regular"/>
                <a:ea typeface="Lato Regular"/>
                <a:cs typeface="Lato Regular"/>
                <a:sym typeface="Lato Regular"/>
              </a:defRPr>
            </a:pPr>
            <a:endParaRPr/>
          </a:p>
          <a:p>
            <a:pPr>
              <a:defRPr sz="2000">
                <a:solidFill>
                  <a:srgbClr val="435362"/>
                </a:solidFill>
                <a:latin typeface="Lato Bold"/>
                <a:ea typeface="Lato Bold"/>
                <a:cs typeface="Lato Bold"/>
                <a:sym typeface="Lato Bold"/>
              </a:defRPr>
            </a:pPr>
            <a:r>
              <a:t>· Clave de un solo uso</a:t>
            </a:r>
          </a:p>
          <a:p>
            <a:pPr>
              <a:defRPr sz="2000">
                <a:solidFill>
                  <a:srgbClr val="435362"/>
                </a:solidFill>
                <a:latin typeface="Lato Bold"/>
                <a:ea typeface="Lato Bold"/>
                <a:cs typeface="Lato Bold"/>
                <a:sym typeface="Lato Bold"/>
              </a:defRPr>
            </a:pPr>
            <a:r>
              <a:t>· Siempre que sea posible se ha de habilitar</a:t>
            </a:r>
          </a:p>
        </p:txBody>
      </p:sp>
      <p:sp>
        <p:nvSpPr>
          <p:cNvPr id="239" name="3 Forma libre"/>
          <p:cNvSpPr/>
          <p:nvPr/>
        </p:nvSpPr>
        <p:spPr>
          <a:xfrm>
            <a:off x="-1" y="-13650"/>
            <a:ext cx="6359860" cy="2606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608" y="0"/>
                </a:lnTo>
                <a:lnTo>
                  <a:pt x="0" y="0"/>
                </a:lnTo>
                <a:lnTo>
                  <a:pt x="93" y="21487"/>
                </a:lnTo>
                <a:lnTo>
                  <a:pt x="21600" y="2160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0" name="4 Rectángulo"/>
          <p:cNvSpPr/>
          <p:nvPr/>
        </p:nvSpPr>
        <p:spPr>
          <a:xfrm>
            <a:off x="0" y="2571749"/>
            <a:ext cx="9144000" cy="18003"/>
          </a:xfrm>
          <a:prstGeom prst="rect">
            <a:avLst/>
          </a:prstGeom>
          <a:solidFill>
            <a:srgbClr val="F0E8DD"/>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1" name="8 Rectángulo"/>
          <p:cNvSpPr txBox="1"/>
          <p:nvPr/>
        </p:nvSpPr>
        <p:spPr>
          <a:xfrm>
            <a:off x="1449368" y="1462752"/>
            <a:ext cx="4085026"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a:solidFill>
                  <a:srgbClr val="435362"/>
                </a:solidFill>
                <a:latin typeface="Lato Bold"/>
                <a:ea typeface="Lato Bold"/>
                <a:cs typeface="Lato Bold"/>
                <a:sym typeface="Lato Bold"/>
              </a:defRPr>
            </a:pPr>
            <a:r>
              <a:t>Doble</a:t>
            </a:r>
          </a:p>
          <a:p>
            <a:pPr>
              <a:defRPr sz="2800">
                <a:solidFill>
                  <a:srgbClr val="435362"/>
                </a:solidFill>
                <a:latin typeface="Lato Bold"/>
                <a:ea typeface="Lato Bold"/>
                <a:cs typeface="Lato Bold"/>
                <a:sym typeface="Lato Bold"/>
              </a:defRPr>
            </a:pPr>
            <a:r>
              <a:t>factor</a:t>
            </a:r>
          </a:p>
        </p:txBody>
      </p:sp>
      <p:sp>
        <p:nvSpPr>
          <p:cNvPr id="242" name="11 Triángulo rectángulo"/>
          <p:cNvSpPr/>
          <p:nvPr/>
        </p:nvSpPr>
        <p:spPr>
          <a:xfrm rot="2700000">
            <a:off x="8070057" y="1504425"/>
            <a:ext cx="2147886" cy="21478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E8DD"/>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3" name="12 Triángulo rectángulo"/>
          <p:cNvSpPr/>
          <p:nvPr/>
        </p:nvSpPr>
        <p:spPr>
          <a:xfrm rot="2700000">
            <a:off x="8473968" y="1863836"/>
            <a:ext cx="1429062" cy="1429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8BBEB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4" name="13 Pentágono"/>
          <p:cNvSpPr/>
          <p:nvPr/>
        </p:nvSpPr>
        <p:spPr>
          <a:xfrm rot="5400000">
            <a:off x="-750851" y="1063636"/>
            <a:ext cx="3084864" cy="936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45" name="14 CuadroTexto"/>
          <p:cNvSpPr txBox="1"/>
          <p:nvPr/>
        </p:nvSpPr>
        <p:spPr>
          <a:xfrm>
            <a:off x="612720" y="2248430"/>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4.</a:t>
            </a:r>
          </a:p>
        </p:txBody>
      </p:sp>
      <p:pic>
        <p:nvPicPr>
          <p:cNvPr id="246"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47"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pic>
        <p:nvPicPr>
          <p:cNvPr id="248" name="Imagen" descr="Imagen"/>
          <p:cNvPicPr>
            <a:picLocks noChangeAspect="1"/>
          </p:cNvPicPr>
          <p:nvPr/>
        </p:nvPicPr>
        <p:blipFill>
          <a:blip r:embed="rId6"/>
          <a:stretch>
            <a:fillRect/>
          </a:stretch>
        </p:blipFill>
        <p:spPr>
          <a:xfrm>
            <a:off x="8517270" y="2317750"/>
            <a:ext cx="584201" cy="508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n" descr="Imagen"/>
          <p:cNvPicPr>
            <a:picLocks noChangeAspect="1"/>
          </p:cNvPicPr>
          <p:nvPr/>
        </p:nvPicPr>
        <p:blipFill>
          <a:blip r:embed="rId3"/>
          <a:srcRect b="17204"/>
          <a:stretch>
            <a:fillRect/>
          </a:stretch>
        </p:blipFill>
        <p:spPr>
          <a:xfrm>
            <a:off x="3583" y="-760037"/>
            <a:ext cx="3049510" cy="5271881"/>
          </a:xfrm>
          <a:prstGeom prst="rect">
            <a:avLst/>
          </a:prstGeom>
          <a:ln w="12700">
            <a:miter lim="400000"/>
          </a:ln>
        </p:spPr>
      </p:pic>
      <p:sp>
        <p:nvSpPr>
          <p:cNvPr id="253" name="22 CuadroTexto"/>
          <p:cNvSpPr txBox="1"/>
          <p:nvPr/>
        </p:nvSpPr>
        <p:spPr>
          <a:xfrm>
            <a:off x="3416479" y="492949"/>
            <a:ext cx="5029451" cy="258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ts val="3100"/>
              </a:lnSpc>
              <a:defRPr sz="2600">
                <a:solidFill>
                  <a:srgbClr val="DA3C44"/>
                </a:solidFill>
                <a:latin typeface="Lato Regular"/>
                <a:ea typeface="Lato Regular"/>
                <a:cs typeface="Lato Regular"/>
                <a:sym typeface="Lato Regular"/>
              </a:defRPr>
            </a:pPr>
            <a:r>
              <a:t>Gestores de contraseñas</a:t>
            </a:r>
          </a:p>
          <a:p>
            <a:pPr>
              <a:lnSpc>
                <a:spcPts val="3100"/>
              </a:lnSpc>
              <a:defRPr sz="2500">
                <a:solidFill>
                  <a:srgbClr val="DA3C44"/>
                </a:solidFill>
                <a:latin typeface="Lato Regular"/>
                <a:ea typeface="Lato Regular"/>
                <a:cs typeface="Lato Regular"/>
                <a:sym typeface="Lato Regular"/>
              </a:defRPr>
            </a:pPr>
            <a:endParaRPr/>
          </a:p>
          <a:p>
            <a:pPr>
              <a:lnSpc>
                <a:spcPts val="3100"/>
              </a:lnSpc>
              <a:defRPr sz="2500">
                <a:solidFill>
                  <a:srgbClr val="435362"/>
                </a:solidFill>
                <a:latin typeface="Lato Bold"/>
                <a:ea typeface="Lato Bold"/>
                <a:cs typeface="Lato Bold"/>
                <a:sym typeface="Lato Bold"/>
              </a:defRPr>
            </a:pPr>
            <a:r>
              <a:t>· Una contraseña para dominarlas  </a:t>
            </a:r>
          </a:p>
          <a:p>
            <a:pPr>
              <a:lnSpc>
                <a:spcPts val="3100"/>
              </a:lnSpc>
              <a:defRPr sz="2500">
                <a:solidFill>
                  <a:srgbClr val="435362"/>
                </a:solidFill>
                <a:latin typeface="Lato Bold"/>
                <a:ea typeface="Lato Bold"/>
                <a:cs typeface="Lato Bold"/>
                <a:sym typeface="Lato Bold"/>
              </a:defRPr>
            </a:pPr>
            <a:r>
              <a:t>   a todas</a:t>
            </a:r>
          </a:p>
          <a:p>
            <a:pPr>
              <a:lnSpc>
                <a:spcPts val="3100"/>
              </a:lnSpc>
              <a:spcBef>
                <a:spcPts val="700"/>
              </a:spcBef>
              <a:defRPr sz="2500">
                <a:solidFill>
                  <a:srgbClr val="435362"/>
                </a:solidFill>
                <a:latin typeface="Lato Bold"/>
                <a:ea typeface="Lato Bold"/>
                <a:cs typeface="Lato Bold"/>
                <a:sym typeface="Lato Bold"/>
              </a:defRPr>
            </a:pPr>
            <a:r>
              <a:t>· Generador de contraseñas</a:t>
            </a:r>
          </a:p>
          <a:p>
            <a:pPr>
              <a:lnSpc>
                <a:spcPts val="3100"/>
              </a:lnSpc>
              <a:spcBef>
                <a:spcPts val="700"/>
              </a:spcBef>
              <a:defRPr sz="2500">
                <a:solidFill>
                  <a:srgbClr val="435362"/>
                </a:solidFill>
                <a:latin typeface="Lato Bold"/>
                <a:ea typeface="Lato Bold"/>
                <a:cs typeface="Lato Bold"/>
                <a:sym typeface="Lato Bold"/>
              </a:defRPr>
            </a:pPr>
            <a:r>
              <a:t>· Contraseña maestra my robusta</a:t>
            </a:r>
          </a:p>
        </p:txBody>
      </p:sp>
      <p:pic>
        <p:nvPicPr>
          <p:cNvPr id="254"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55"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256" name="13 Pentágono"/>
          <p:cNvSpPr/>
          <p:nvPr/>
        </p:nvSpPr>
        <p:spPr>
          <a:xfrm rot="5400000">
            <a:off x="-1390217" y="15819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57" name="14 CuadroTexto"/>
          <p:cNvSpPr txBox="1"/>
          <p:nvPr/>
        </p:nvSpPr>
        <p:spPr>
          <a:xfrm>
            <a:off x="612720" y="338072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61" name="CuadroTexto 6"/>
          <p:cNvSpPr txBox="1"/>
          <p:nvPr/>
        </p:nvSpPr>
        <p:spPr>
          <a:xfrm>
            <a:off x="369246" y="2164079"/>
            <a:ext cx="8405508" cy="815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a:solidFill>
                  <a:srgbClr val="DA3C44"/>
                </a:solidFill>
                <a:latin typeface="Lato Bold"/>
                <a:ea typeface="Lato Bold"/>
                <a:cs typeface="Lato Bold"/>
                <a:sym typeface="Lato Bold"/>
              </a:defRPr>
            </a:lvl1pPr>
          </a:lstStyle>
          <a:p>
            <a:r>
              <a:t>GRACIAS POR SU ATENCIÓN</a:t>
            </a:r>
          </a:p>
        </p:txBody>
      </p:sp>
      <p:pic>
        <p:nvPicPr>
          <p:cNvPr id="262" name="6 Imagen" descr="6 Imagen"/>
          <p:cNvPicPr>
            <a:picLocks noChangeAspect="1"/>
          </p:cNvPicPr>
          <p:nvPr/>
        </p:nvPicPr>
        <p:blipFill>
          <a:blip r:embed="rId3"/>
          <a:stretch>
            <a:fillRect/>
          </a:stretch>
        </p:blipFill>
        <p:spPr>
          <a:xfrm>
            <a:off x="157873" y="4696323"/>
            <a:ext cx="1300095" cy="308499"/>
          </a:xfrm>
          <a:prstGeom prst="rect">
            <a:avLst/>
          </a:prstGeom>
          <a:ln w="12700">
            <a:miter lim="400000"/>
          </a:ln>
        </p:spPr>
      </p:pic>
      <p:pic>
        <p:nvPicPr>
          <p:cNvPr id="263" name="Imagen" descr="Imagen"/>
          <p:cNvPicPr>
            <a:picLocks noChangeAspect="1"/>
          </p:cNvPicPr>
          <p:nvPr/>
        </p:nvPicPr>
        <p:blipFill>
          <a:blip r:embed="rId4"/>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3"/>
          <a:srcRect l="15187" r="17605"/>
          <a:stretch>
            <a:fillRect/>
          </a:stretch>
        </p:blipFill>
        <p:spPr>
          <a:xfrm flipH="1">
            <a:off x="3344143" y="1"/>
            <a:ext cx="2303191" cy="5137723"/>
          </a:xfrm>
          <a:prstGeom prst="rect">
            <a:avLst/>
          </a:prstGeom>
          <a:ln w="12700">
            <a:miter lim="400000"/>
          </a:ln>
        </p:spPr>
      </p:pic>
      <p:sp>
        <p:nvSpPr>
          <p:cNvPr id="108" name="Triángulo"/>
          <p:cNvSpPr/>
          <p:nvPr/>
        </p:nvSpPr>
        <p:spPr>
          <a:xfrm rot="18900000">
            <a:off x="3546288" y="-957184"/>
            <a:ext cx="1899024" cy="1899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A3C44"/>
          </a:solidFill>
          <a:ln w="12700">
            <a:miter lim="400000"/>
          </a:ln>
        </p:spPr>
        <p:txBody>
          <a:bodyPr lIns="45718" tIns="45718" rIns="45718" bIns="45718" anchor="ctr"/>
          <a:lstStyle/>
          <a:p>
            <a:pPr>
              <a:defRPr>
                <a:latin typeface="+mj-lt"/>
                <a:ea typeface="+mj-ea"/>
                <a:cs typeface="+mj-cs"/>
                <a:sym typeface="Calibri"/>
              </a:defRPr>
            </a:pPr>
            <a:endParaRPr/>
          </a:p>
        </p:txBody>
      </p:sp>
      <p:sp>
        <p:nvSpPr>
          <p:cNvPr id="109" name="Rectángulo"/>
          <p:cNvSpPr/>
          <p:nvPr/>
        </p:nvSpPr>
        <p:spPr>
          <a:xfrm rot="13500000" flipH="1">
            <a:off x="4290626" y="-2769696"/>
            <a:ext cx="410349" cy="8743597"/>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110" name="10 CuadroTexto"/>
          <p:cNvSpPr txBox="1"/>
          <p:nvPr/>
        </p:nvSpPr>
        <p:spPr>
          <a:xfrm>
            <a:off x="591700" y="825124"/>
            <a:ext cx="2441140" cy="815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a:solidFill>
                  <a:srgbClr val="435362"/>
                </a:solidFill>
                <a:latin typeface="Lato Bold"/>
                <a:ea typeface="Lato Bold"/>
                <a:cs typeface="Lato Bold"/>
                <a:sym typeface="Lato Bold"/>
              </a:defRPr>
            </a:lvl1pPr>
          </a:lstStyle>
          <a:p>
            <a:r>
              <a:t>Importancia de las contraseñas para el control de acceso</a:t>
            </a:r>
          </a:p>
        </p:txBody>
      </p:sp>
      <p:sp>
        <p:nvSpPr>
          <p:cNvPr id="111" name="11 CuadroTexto"/>
          <p:cNvSpPr txBox="1"/>
          <p:nvPr/>
        </p:nvSpPr>
        <p:spPr>
          <a:xfrm>
            <a:off x="225230" y="1543892"/>
            <a:ext cx="3004908"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sp>
        <p:nvSpPr>
          <p:cNvPr id="112" name="14 CuadroTexto"/>
          <p:cNvSpPr txBox="1"/>
          <p:nvPr/>
        </p:nvSpPr>
        <p:spPr>
          <a:xfrm>
            <a:off x="225230" y="3106986"/>
            <a:ext cx="3004908"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sp>
        <p:nvSpPr>
          <p:cNvPr id="113" name="15 CuadroTexto"/>
          <p:cNvSpPr txBox="1"/>
          <p:nvPr/>
        </p:nvSpPr>
        <p:spPr>
          <a:xfrm>
            <a:off x="297240" y="2417793"/>
            <a:ext cx="2735598" cy="612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a:solidFill>
                  <a:srgbClr val="E73137"/>
                </a:solidFill>
                <a:latin typeface="Lato Bold"/>
                <a:ea typeface="Lato Bold"/>
                <a:cs typeface="Lato Bold"/>
                <a:sym typeface="Lato Bold"/>
              </a:defRPr>
            </a:pPr>
            <a:r>
              <a:t> </a:t>
            </a:r>
            <a:r>
              <a:rPr sz="1600">
                <a:solidFill>
                  <a:srgbClr val="435362"/>
                </a:solidFill>
              </a:rPr>
              <a:t>Contraseñas</a:t>
            </a:r>
          </a:p>
          <a:p>
            <a:pPr algn="r">
              <a:defRPr>
                <a:solidFill>
                  <a:srgbClr val="E73137"/>
                </a:solidFill>
                <a:latin typeface="Lato Bold"/>
                <a:ea typeface="Lato Bold"/>
                <a:cs typeface="Lato Bold"/>
                <a:sym typeface="Lato Bold"/>
              </a:defRPr>
            </a:pPr>
            <a:r>
              <a:rPr sz="1600">
                <a:solidFill>
                  <a:srgbClr val="435362"/>
                </a:solidFill>
              </a:rPr>
              <a:t>fuertes</a:t>
            </a:r>
          </a:p>
        </p:txBody>
      </p:sp>
      <p:sp>
        <p:nvSpPr>
          <p:cNvPr id="114" name="16 CuadroTexto"/>
          <p:cNvSpPr txBox="1"/>
          <p:nvPr/>
        </p:nvSpPr>
        <p:spPr>
          <a:xfrm>
            <a:off x="45719" y="4023925"/>
            <a:ext cx="2987120"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1600">
                <a:solidFill>
                  <a:srgbClr val="435362"/>
                </a:solidFill>
                <a:latin typeface="Lato Bold"/>
                <a:ea typeface="Lato Bold"/>
                <a:cs typeface="Lato Bold"/>
                <a:sym typeface="Lato Bold"/>
              </a:defRPr>
            </a:pPr>
            <a:r>
              <a:t>Buenas prácticas</a:t>
            </a:r>
          </a:p>
          <a:p>
            <a:pPr algn="r">
              <a:defRPr sz="1600">
                <a:solidFill>
                  <a:srgbClr val="435362"/>
                </a:solidFill>
                <a:latin typeface="Lato Bold"/>
                <a:ea typeface="Lato Bold"/>
                <a:cs typeface="Lato Bold"/>
                <a:sym typeface="Lato Bold"/>
              </a:defRPr>
            </a:pPr>
            <a:r>
              <a:t>en su uso</a:t>
            </a:r>
          </a:p>
        </p:txBody>
      </p:sp>
      <p:sp>
        <p:nvSpPr>
          <p:cNvPr id="115" name="19 Rectángulo"/>
          <p:cNvSpPr txBox="1"/>
          <p:nvPr/>
        </p:nvSpPr>
        <p:spPr>
          <a:xfrm>
            <a:off x="3886529" y="40507"/>
            <a:ext cx="1317658"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800">
                <a:solidFill>
                  <a:srgbClr val="FFFFFF"/>
                </a:solidFill>
                <a:latin typeface="Open Sans Bold"/>
                <a:ea typeface="Open Sans Bold"/>
                <a:cs typeface="Open Sans Bold"/>
                <a:sym typeface="Open Sans Bold"/>
              </a:defRPr>
            </a:lvl1pPr>
          </a:lstStyle>
          <a:p>
            <a:r>
              <a:t>ÍNDICE</a:t>
            </a:r>
          </a:p>
        </p:txBody>
      </p:sp>
      <p:sp>
        <p:nvSpPr>
          <p:cNvPr id="116" name="25 CuadroTexto"/>
          <p:cNvSpPr txBox="1"/>
          <p:nvPr/>
        </p:nvSpPr>
        <p:spPr>
          <a:xfrm>
            <a:off x="6057879" y="825124"/>
            <a:ext cx="2735600"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solidFill>
                  <a:srgbClr val="435362"/>
                </a:solidFill>
                <a:latin typeface="Lato Bold"/>
                <a:ea typeface="Lato Bold"/>
                <a:cs typeface="Lato Bold"/>
                <a:sym typeface="Lato Bold"/>
              </a:defRPr>
            </a:pPr>
            <a:r>
              <a:t>Doble</a:t>
            </a:r>
          </a:p>
          <a:p>
            <a:pPr>
              <a:defRPr sz="1600">
                <a:solidFill>
                  <a:srgbClr val="435362"/>
                </a:solidFill>
                <a:latin typeface="Lato Bold"/>
                <a:ea typeface="Lato Bold"/>
                <a:cs typeface="Lato Bold"/>
                <a:sym typeface="Lato Bold"/>
              </a:defRPr>
            </a:pPr>
            <a:r>
              <a:t>factor</a:t>
            </a:r>
          </a:p>
        </p:txBody>
      </p:sp>
      <p:sp>
        <p:nvSpPr>
          <p:cNvPr id="117" name="26 CuadroTexto"/>
          <p:cNvSpPr txBox="1"/>
          <p:nvPr/>
        </p:nvSpPr>
        <p:spPr>
          <a:xfrm>
            <a:off x="6057879" y="2417793"/>
            <a:ext cx="2968394" cy="612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300"/>
              </a:spcBef>
              <a:defRPr sz="1600">
                <a:solidFill>
                  <a:srgbClr val="435362"/>
                </a:solidFill>
                <a:latin typeface="Lato Bold"/>
                <a:ea typeface="Lato Bold"/>
                <a:cs typeface="Lato Bold"/>
                <a:sym typeface="Lato Bold"/>
              </a:defRPr>
            </a:pPr>
            <a:r>
              <a:t>Gestores</a:t>
            </a:r>
          </a:p>
          <a:p>
            <a:pPr marL="342900" indent="-342900">
              <a:spcBef>
                <a:spcPts val="300"/>
              </a:spcBef>
              <a:defRPr sz="1600">
                <a:solidFill>
                  <a:srgbClr val="435362"/>
                </a:solidFill>
                <a:latin typeface="Lato Bold"/>
                <a:ea typeface="Lato Bold"/>
                <a:cs typeface="Lato Bold"/>
                <a:sym typeface="Lato Bold"/>
              </a:defRPr>
            </a:pPr>
            <a:r>
              <a:t>de contraseñas</a:t>
            </a:r>
          </a:p>
        </p:txBody>
      </p:sp>
      <p:sp>
        <p:nvSpPr>
          <p:cNvPr id="118" name="27 Rectángulo"/>
          <p:cNvSpPr txBox="1"/>
          <p:nvPr/>
        </p:nvSpPr>
        <p:spPr>
          <a:xfrm>
            <a:off x="2642440" y="1911841"/>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2.</a:t>
            </a:r>
          </a:p>
        </p:txBody>
      </p:sp>
      <p:sp>
        <p:nvSpPr>
          <p:cNvPr id="119" name="28 Rectángulo"/>
          <p:cNvSpPr txBox="1"/>
          <p:nvPr/>
        </p:nvSpPr>
        <p:spPr>
          <a:xfrm>
            <a:off x="2642440" y="30249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1.</a:t>
            </a:r>
          </a:p>
        </p:txBody>
      </p:sp>
      <p:sp>
        <p:nvSpPr>
          <p:cNvPr id="120" name="29 Rectángulo"/>
          <p:cNvSpPr txBox="1"/>
          <p:nvPr/>
        </p:nvSpPr>
        <p:spPr>
          <a:xfrm>
            <a:off x="2642440" y="352100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3.</a:t>
            </a:r>
          </a:p>
        </p:txBody>
      </p:sp>
      <p:sp>
        <p:nvSpPr>
          <p:cNvPr id="121" name="30 Rectángulo"/>
          <p:cNvSpPr txBox="1"/>
          <p:nvPr/>
        </p:nvSpPr>
        <p:spPr>
          <a:xfrm>
            <a:off x="6057879" y="30249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DA3C44"/>
                </a:solidFill>
                <a:latin typeface="Lato Bold"/>
                <a:ea typeface="Lato Bold"/>
                <a:cs typeface="Lato Bold"/>
                <a:sym typeface="Lato Bold"/>
              </a:defRPr>
            </a:lvl1pPr>
          </a:lstStyle>
          <a:p>
            <a:r>
              <a:t>4.</a:t>
            </a:r>
          </a:p>
        </p:txBody>
      </p:sp>
      <p:sp>
        <p:nvSpPr>
          <p:cNvPr id="122" name="31 Rectángulo"/>
          <p:cNvSpPr txBox="1"/>
          <p:nvPr/>
        </p:nvSpPr>
        <p:spPr>
          <a:xfrm>
            <a:off x="6057879" y="1911841"/>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DA3C44"/>
                </a:solidFill>
                <a:latin typeface="Lato Bold"/>
                <a:ea typeface="Lato Bold"/>
                <a:cs typeface="Lato Bold"/>
                <a:sym typeface="Lato Bold"/>
              </a:defRPr>
            </a:lvl1pPr>
          </a:lstStyle>
          <a:p>
            <a:r>
              <a:t>5.</a:t>
            </a:r>
          </a:p>
        </p:txBody>
      </p:sp>
      <p:sp>
        <p:nvSpPr>
          <p:cNvPr id="123" name="32 CuadroTexto"/>
          <p:cNvSpPr txBox="1"/>
          <p:nvPr/>
        </p:nvSpPr>
        <p:spPr>
          <a:xfrm>
            <a:off x="5913863" y="1543892"/>
            <a:ext cx="3004906"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grpSp>
        <p:nvGrpSpPr>
          <p:cNvPr id="126" name="Grupo"/>
          <p:cNvGrpSpPr/>
          <p:nvPr/>
        </p:nvGrpSpPr>
        <p:grpSpPr>
          <a:xfrm>
            <a:off x="4636394" y="3267178"/>
            <a:ext cx="2058803" cy="2098907"/>
            <a:chOff x="440570" y="420518"/>
            <a:chExt cx="2058802" cy="2098906"/>
          </a:xfrm>
        </p:grpSpPr>
        <p:sp>
          <p:nvSpPr>
            <p:cNvPr id="124" name="Triángulo"/>
            <p:cNvSpPr/>
            <p:nvPr/>
          </p:nvSpPr>
          <p:spPr>
            <a:xfrm rot="2700000">
              <a:off x="420518" y="440570"/>
              <a:ext cx="2098906" cy="2058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8BBEB6"/>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sp>
          <p:nvSpPr>
            <p:cNvPr id="125" name="Triángulo"/>
            <p:cNvSpPr/>
            <p:nvPr/>
          </p:nvSpPr>
          <p:spPr>
            <a:xfrm rot="2700000">
              <a:off x="876756" y="870789"/>
              <a:ext cx="1200392" cy="11983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0E8D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dirty="0"/>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n" descr="Imagen"/>
          <p:cNvPicPr>
            <a:picLocks noChangeAspect="1"/>
          </p:cNvPicPr>
          <p:nvPr/>
        </p:nvPicPr>
        <p:blipFill>
          <a:blip r:embed="rId3"/>
          <a:stretch>
            <a:fillRect/>
          </a:stretch>
        </p:blipFill>
        <p:spPr>
          <a:xfrm>
            <a:off x="247650" y="1440165"/>
            <a:ext cx="8648700" cy="1739901"/>
          </a:xfrm>
          <a:prstGeom prst="rect">
            <a:avLst/>
          </a:prstGeom>
          <a:ln w="12700">
            <a:miter lim="400000"/>
          </a:ln>
        </p:spPr>
      </p:pic>
      <p:sp>
        <p:nvSpPr>
          <p:cNvPr id="131" name="8 Rectángulo"/>
          <p:cNvSpPr txBox="1"/>
          <p:nvPr/>
        </p:nvSpPr>
        <p:spPr>
          <a:xfrm>
            <a:off x="1612078" y="262791"/>
            <a:ext cx="6224644" cy="9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435362"/>
                </a:solidFill>
                <a:latin typeface="Lato Bold"/>
                <a:ea typeface="Lato Bold"/>
                <a:cs typeface="Lato Bold"/>
                <a:sym typeface="Lato Bold"/>
              </a:defRPr>
            </a:lvl1pPr>
          </a:lstStyle>
          <a:p>
            <a:r>
              <a:rPr dirty="0" err="1"/>
              <a:t>Importancia</a:t>
            </a:r>
            <a:r>
              <a:rPr dirty="0"/>
              <a:t> de las </a:t>
            </a:r>
            <a:r>
              <a:rPr dirty="0" err="1"/>
              <a:t>contraseñas</a:t>
            </a:r>
            <a:endParaRPr lang="es-ES" dirty="0"/>
          </a:p>
          <a:p>
            <a:r>
              <a:rPr dirty="0"/>
              <a:t>para el control de </a:t>
            </a:r>
            <a:r>
              <a:rPr dirty="0" err="1"/>
              <a:t>acceso</a:t>
            </a:r>
            <a:endParaRPr dirty="0"/>
          </a:p>
        </p:txBody>
      </p:sp>
      <p:sp>
        <p:nvSpPr>
          <p:cNvPr id="132" name="11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33" name="12 Triángulo rectángulo"/>
          <p:cNvSpPr/>
          <p:nvPr/>
        </p:nvSpPr>
        <p:spPr>
          <a:xfrm flipH="1">
            <a:off x="1907703" y="3795886"/>
            <a:ext cx="2771801"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34" name="13 Pentágono"/>
          <p:cNvSpPr/>
          <p:nvPr/>
        </p:nvSpPr>
        <p:spPr>
          <a:xfrm rot="5400000">
            <a:off x="-1142368" y="1465893"/>
            <a:ext cx="3867899" cy="936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35" name="14 CuadroTexto"/>
          <p:cNvSpPr txBox="1"/>
          <p:nvPr/>
        </p:nvSpPr>
        <p:spPr>
          <a:xfrm>
            <a:off x="612720" y="304220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sp>
        <p:nvSpPr>
          <p:cNvPr id="136" name="16 CuadroTexto"/>
          <p:cNvSpPr txBox="1"/>
          <p:nvPr/>
        </p:nvSpPr>
        <p:spPr>
          <a:xfrm>
            <a:off x="1612078" y="3410506"/>
            <a:ext cx="7258146"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rPr dirty="0" err="1"/>
              <a:t>Acceso</a:t>
            </a:r>
            <a:r>
              <a:rPr dirty="0"/>
              <a:t> a </a:t>
            </a:r>
            <a:r>
              <a:rPr dirty="0" err="1"/>
              <a:t>servicios</a:t>
            </a:r>
            <a:r>
              <a:rPr dirty="0"/>
              <a:t>, </a:t>
            </a:r>
            <a:r>
              <a:rPr dirty="0" err="1"/>
              <a:t>dispositivos</a:t>
            </a:r>
            <a:r>
              <a:rPr dirty="0"/>
              <a:t> </a:t>
            </a:r>
            <a:endParaRPr lang="es-ES" dirty="0"/>
          </a:p>
          <a:p>
            <a:r>
              <a:rPr dirty="0"/>
              <a:t>y </a:t>
            </a:r>
            <a:r>
              <a:rPr dirty="0" err="1"/>
              <a:t>aplicaciones</a:t>
            </a:r>
            <a:r>
              <a:rPr dirty="0"/>
              <a:t> </a:t>
            </a:r>
            <a:r>
              <a:rPr dirty="0" err="1"/>
              <a:t>en</a:t>
            </a:r>
            <a:r>
              <a:rPr dirty="0"/>
              <a:t> la </a:t>
            </a:r>
            <a:r>
              <a:rPr dirty="0" err="1"/>
              <a:t>universidad</a:t>
            </a:r>
            <a:endParaRPr dirty="0"/>
          </a:p>
        </p:txBody>
      </p:sp>
      <p:pic>
        <p:nvPicPr>
          <p:cNvPr id="137"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38" name="Imagen" descr="Imagen"/>
          <p:cNvPicPr>
            <a:picLocks noChangeAspect="1"/>
          </p:cNvPicPr>
          <p:nvPr/>
        </p:nvPicPr>
        <p:blipFill>
          <a:blip r:embed="rId5"/>
          <a:stretch>
            <a:fillRect/>
          </a:stretch>
        </p:blipFill>
        <p:spPr>
          <a:xfrm>
            <a:off x="7676274" y="4789096"/>
            <a:ext cx="1300094" cy="22455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descr="Imagen"/>
          <p:cNvPicPr>
            <a:picLocks noChangeAspect="1"/>
          </p:cNvPicPr>
          <p:nvPr/>
        </p:nvPicPr>
        <p:blipFill>
          <a:blip r:embed="rId3"/>
          <a:stretch>
            <a:fillRect/>
          </a:stretch>
        </p:blipFill>
        <p:spPr>
          <a:xfrm>
            <a:off x="5017770" y="1130300"/>
            <a:ext cx="3314701" cy="2882900"/>
          </a:xfrm>
          <a:prstGeom prst="rect">
            <a:avLst/>
          </a:prstGeom>
          <a:ln w="12700">
            <a:miter lim="400000"/>
          </a:ln>
        </p:spPr>
      </p:pic>
      <p:sp>
        <p:nvSpPr>
          <p:cNvPr id="143" name="6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44" name="8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45"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46"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47"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48" name="5 CuadroTexto"/>
          <p:cNvSpPr txBox="1"/>
          <p:nvPr/>
        </p:nvSpPr>
        <p:spPr>
          <a:xfrm>
            <a:off x="-19421" y="2057977"/>
            <a:ext cx="4538655" cy="185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lnSpc>
                <a:spcPct val="40000"/>
              </a:lnSpc>
              <a:defRPr sz="2000">
                <a:solidFill>
                  <a:srgbClr val="435362"/>
                </a:solidFill>
                <a:latin typeface="Lato Bold"/>
                <a:ea typeface="Lato Bold"/>
                <a:cs typeface="Lato Bold"/>
                <a:sym typeface="Lato Bold"/>
              </a:defRPr>
            </a:pPr>
            <a:r>
              <a:t>Nombre de usuario</a:t>
            </a:r>
          </a:p>
          <a:p>
            <a:pPr algn="r">
              <a:defRPr sz="2000">
                <a:solidFill>
                  <a:srgbClr val="435362"/>
                </a:solidFill>
                <a:latin typeface="Lato Bold"/>
                <a:ea typeface="Lato Bold"/>
                <a:cs typeface="Lato Bold"/>
                <a:sym typeface="Lato Bold"/>
              </a:defRPr>
            </a:pPr>
            <a:endParaRPr/>
          </a:p>
          <a:p>
            <a:pPr algn="r">
              <a:defRPr sz="2000">
                <a:solidFill>
                  <a:srgbClr val="435362"/>
                </a:solidFill>
                <a:latin typeface="Lato Bold"/>
                <a:ea typeface="Lato Bold"/>
                <a:cs typeface="Lato Bold"/>
                <a:sym typeface="Lato Bold"/>
              </a:defRPr>
            </a:pPr>
            <a:r>
              <a:t>Identificación</a:t>
            </a:r>
          </a:p>
          <a:p>
            <a:pPr algn="r">
              <a:defRPr sz="2000">
                <a:solidFill>
                  <a:srgbClr val="435362"/>
                </a:solidFill>
                <a:latin typeface="Lato Bold"/>
                <a:ea typeface="Lato Bold"/>
                <a:cs typeface="Lato Bold"/>
                <a:sym typeface="Lato Bold"/>
              </a:defRPr>
            </a:pPr>
            <a:endParaRPr/>
          </a:p>
          <a:p>
            <a:pPr algn="r">
              <a:lnSpc>
                <a:spcPct val="40000"/>
              </a:lnSpc>
              <a:defRPr sz="2000">
                <a:solidFill>
                  <a:srgbClr val="435362"/>
                </a:solidFill>
                <a:latin typeface="Lato Bold"/>
                <a:ea typeface="Lato Bold"/>
                <a:cs typeface="Lato Bold"/>
                <a:sym typeface="Lato Bold"/>
              </a:defRPr>
            </a:pPr>
            <a:r>
              <a:t>Contraseña</a:t>
            </a:r>
          </a:p>
          <a:p>
            <a:pPr algn="r">
              <a:defRPr sz="2000">
                <a:solidFill>
                  <a:srgbClr val="435362"/>
                </a:solidFill>
                <a:latin typeface="Lato Bold"/>
                <a:ea typeface="Lato Bold"/>
                <a:cs typeface="Lato Bold"/>
                <a:sym typeface="Lato Bold"/>
              </a:defRPr>
            </a:pPr>
            <a:endParaRPr/>
          </a:p>
          <a:p>
            <a:pPr algn="r">
              <a:defRPr sz="2000">
                <a:solidFill>
                  <a:srgbClr val="435362"/>
                </a:solidFill>
                <a:latin typeface="Lato Bold"/>
                <a:ea typeface="Lato Bold"/>
                <a:cs typeface="Lato Bold"/>
                <a:sym typeface="Lato Bold"/>
              </a:defRPr>
            </a:pPr>
            <a:r>
              <a:t>Autenticación</a:t>
            </a:r>
          </a:p>
        </p:txBody>
      </p:sp>
      <p:sp>
        <p:nvSpPr>
          <p:cNvPr id="149" name="20 CuadroTexto"/>
          <p:cNvSpPr txBox="1"/>
          <p:nvPr/>
        </p:nvSpPr>
        <p:spPr>
          <a:xfrm>
            <a:off x="506216" y="1129992"/>
            <a:ext cx="4013018"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2600">
                <a:solidFill>
                  <a:srgbClr val="DA3C44"/>
                </a:solidFill>
                <a:latin typeface="Lato Regular"/>
                <a:ea typeface="Lato Regular"/>
                <a:cs typeface="Lato Regular"/>
                <a:sym typeface="Lato Regular"/>
              </a:defRPr>
            </a:lvl1pPr>
          </a:lstStyle>
          <a:p>
            <a:r>
              <a:t>Control de accesos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54"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55" name="6 Imagen" descr="6 Imagen"/>
          <p:cNvPicPr>
            <a:picLocks noChangeAspect="1"/>
          </p:cNvPicPr>
          <p:nvPr/>
        </p:nvPicPr>
        <p:blipFill>
          <a:blip r:embed="rId2"/>
          <a:stretch>
            <a:fillRect/>
          </a:stretch>
        </p:blipFill>
        <p:spPr>
          <a:xfrm>
            <a:off x="157873" y="4696323"/>
            <a:ext cx="1300095" cy="308499"/>
          </a:xfrm>
          <a:prstGeom prst="rect">
            <a:avLst/>
          </a:prstGeom>
          <a:ln w="12700">
            <a:miter lim="400000"/>
          </a:ln>
        </p:spPr>
      </p:pic>
      <p:pic>
        <p:nvPicPr>
          <p:cNvPr id="156" name="Imagen" descr="Imagen"/>
          <p:cNvPicPr>
            <a:picLocks noChangeAspect="1"/>
          </p:cNvPicPr>
          <p:nvPr/>
        </p:nvPicPr>
        <p:blipFill>
          <a:blip r:embed="rId3"/>
          <a:stretch>
            <a:fillRect/>
          </a:stretch>
        </p:blipFill>
        <p:spPr>
          <a:xfrm>
            <a:off x="7676274" y="4789096"/>
            <a:ext cx="1300095" cy="224554"/>
          </a:xfrm>
          <a:prstGeom prst="rect">
            <a:avLst/>
          </a:prstGeom>
          <a:ln w="12700">
            <a:miter lim="400000"/>
          </a:ln>
        </p:spPr>
      </p:pic>
      <p:pic>
        <p:nvPicPr>
          <p:cNvPr id="157" name="Imagen" descr="Imagen"/>
          <p:cNvPicPr>
            <a:picLocks noChangeAspect="1"/>
          </p:cNvPicPr>
          <p:nvPr/>
        </p:nvPicPr>
        <p:blipFill>
          <a:blip r:embed="rId4"/>
          <a:stretch>
            <a:fillRect/>
          </a:stretch>
        </p:blipFill>
        <p:spPr>
          <a:xfrm>
            <a:off x="825500" y="1130300"/>
            <a:ext cx="3327401" cy="2882900"/>
          </a:xfrm>
          <a:prstGeom prst="rect">
            <a:avLst/>
          </a:prstGeom>
          <a:ln w="12700">
            <a:miter lim="400000"/>
          </a:ln>
        </p:spPr>
      </p:pic>
      <p:sp>
        <p:nvSpPr>
          <p:cNvPr id="158" name="5 CuadroTexto"/>
          <p:cNvSpPr txBox="1"/>
          <p:nvPr/>
        </p:nvSpPr>
        <p:spPr>
          <a:xfrm>
            <a:off x="4633859" y="1830133"/>
            <a:ext cx="4007652" cy="2268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ts val="1900"/>
              </a:lnSpc>
              <a:defRPr sz="2000">
                <a:solidFill>
                  <a:srgbClr val="435362"/>
                </a:solidFill>
                <a:latin typeface="Lato Bold"/>
                <a:ea typeface="Lato Bold"/>
                <a:cs typeface="Lato Bold"/>
                <a:sym typeface="Lato Bold"/>
              </a:defRPr>
            </a:pPr>
            <a:r>
              <a:rPr>
                <a:solidFill>
                  <a:srgbClr val="DA3C44"/>
                </a:solidFill>
              </a:rPr>
              <a:t>· Algo que sabes:</a:t>
            </a:r>
            <a:r>
              <a:t> contraseñas, preguntas personales, etc.</a:t>
            </a:r>
          </a:p>
          <a:p>
            <a:pPr>
              <a:lnSpc>
                <a:spcPts val="1900"/>
              </a:lnSpc>
              <a:defRPr sz="2000">
                <a:solidFill>
                  <a:srgbClr val="435362"/>
                </a:solidFill>
                <a:latin typeface="Lato Bold"/>
                <a:ea typeface="Lato Bold"/>
                <a:cs typeface="Lato Bold"/>
                <a:sym typeface="Lato Bold"/>
              </a:defRPr>
            </a:pPr>
            <a:endParaRPr/>
          </a:p>
          <a:p>
            <a:pPr>
              <a:lnSpc>
                <a:spcPts val="1900"/>
              </a:lnSpc>
              <a:defRPr sz="2000">
                <a:solidFill>
                  <a:srgbClr val="435362"/>
                </a:solidFill>
                <a:latin typeface="Lato Bold"/>
                <a:ea typeface="Lato Bold"/>
                <a:cs typeface="Lato Bold"/>
                <a:sym typeface="Lato Bold"/>
              </a:defRPr>
            </a:pPr>
            <a:r>
              <a:rPr>
                <a:solidFill>
                  <a:srgbClr val="DA3C44"/>
                </a:solidFill>
              </a:rPr>
              <a:t>· Algo que eres:</a:t>
            </a:r>
            <a:r>
              <a:t> huellas digitales, iris o retina, voz, etc</a:t>
            </a:r>
          </a:p>
          <a:p>
            <a:pPr>
              <a:lnSpc>
                <a:spcPts val="1900"/>
              </a:lnSpc>
              <a:defRPr sz="2000">
                <a:solidFill>
                  <a:srgbClr val="435362"/>
                </a:solidFill>
                <a:latin typeface="Lato Bold"/>
                <a:ea typeface="Lato Bold"/>
                <a:cs typeface="Lato Bold"/>
                <a:sym typeface="Lato Bold"/>
              </a:defRPr>
            </a:pPr>
            <a:endParaRPr/>
          </a:p>
          <a:p>
            <a:pPr>
              <a:lnSpc>
                <a:spcPts val="1900"/>
              </a:lnSpc>
              <a:defRPr sz="2000">
                <a:solidFill>
                  <a:srgbClr val="435362"/>
                </a:solidFill>
                <a:latin typeface="Lato Bold"/>
                <a:ea typeface="Lato Bold"/>
                <a:cs typeface="Lato Bold"/>
                <a:sym typeface="Lato Bold"/>
              </a:defRPr>
            </a:pPr>
            <a:r>
              <a:rPr>
                <a:solidFill>
                  <a:srgbClr val="DA3C44"/>
                </a:solidFill>
              </a:rPr>
              <a:t>· Algo que tienes:</a:t>
            </a:r>
            <a:r>
              <a:t> tokens criptográficos, tarjeta de coordenadas, etc.</a:t>
            </a:r>
          </a:p>
        </p:txBody>
      </p:sp>
      <p:sp>
        <p:nvSpPr>
          <p:cNvPr id="159" name="20 CuadroTexto"/>
          <p:cNvSpPr txBox="1"/>
          <p:nvPr/>
        </p:nvSpPr>
        <p:spPr>
          <a:xfrm>
            <a:off x="4631177" y="1018232"/>
            <a:ext cx="4013018"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t>Factores de autenticación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62"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63" name="6 Imagen" descr="6 Imagen"/>
          <p:cNvPicPr>
            <a:picLocks noChangeAspect="1"/>
          </p:cNvPicPr>
          <p:nvPr/>
        </p:nvPicPr>
        <p:blipFill>
          <a:blip r:embed="rId2"/>
          <a:stretch>
            <a:fillRect/>
          </a:stretch>
        </p:blipFill>
        <p:spPr>
          <a:xfrm>
            <a:off x="157873" y="4696323"/>
            <a:ext cx="1300095" cy="308499"/>
          </a:xfrm>
          <a:prstGeom prst="rect">
            <a:avLst/>
          </a:prstGeom>
          <a:ln w="12700">
            <a:miter lim="400000"/>
          </a:ln>
        </p:spPr>
      </p:pic>
      <p:pic>
        <p:nvPicPr>
          <p:cNvPr id="164" name="Imagen" descr="Imagen"/>
          <p:cNvPicPr>
            <a:picLocks noChangeAspect="1"/>
          </p:cNvPicPr>
          <p:nvPr/>
        </p:nvPicPr>
        <p:blipFill>
          <a:blip r:embed="rId3"/>
          <a:stretch>
            <a:fillRect/>
          </a:stretch>
        </p:blipFill>
        <p:spPr>
          <a:xfrm>
            <a:off x="7676274" y="4789096"/>
            <a:ext cx="1300095" cy="224554"/>
          </a:xfrm>
          <a:prstGeom prst="rect">
            <a:avLst/>
          </a:prstGeom>
          <a:ln w="12700">
            <a:miter lim="400000"/>
          </a:ln>
        </p:spPr>
      </p:pic>
      <p:pic>
        <p:nvPicPr>
          <p:cNvPr id="165" name="Imagen" descr="Imagen"/>
          <p:cNvPicPr>
            <a:picLocks noChangeAspect="1"/>
          </p:cNvPicPr>
          <p:nvPr/>
        </p:nvPicPr>
        <p:blipFill>
          <a:blip r:embed="rId4"/>
          <a:stretch>
            <a:fillRect/>
          </a:stretch>
        </p:blipFill>
        <p:spPr>
          <a:xfrm>
            <a:off x="4319270" y="1384300"/>
            <a:ext cx="3898901" cy="2374900"/>
          </a:xfrm>
          <a:prstGeom prst="rect">
            <a:avLst/>
          </a:prstGeom>
          <a:ln w="12700">
            <a:miter lim="400000"/>
          </a:ln>
        </p:spPr>
      </p:pic>
      <p:sp>
        <p:nvSpPr>
          <p:cNvPr id="166" name="5 CuadroTexto"/>
          <p:cNvSpPr txBox="1"/>
          <p:nvPr/>
        </p:nvSpPr>
        <p:spPr>
          <a:xfrm>
            <a:off x="590258" y="3267018"/>
            <a:ext cx="3227936" cy="57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1900"/>
              </a:lnSpc>
              <a:defRPr sz="2000">
                <a:solidFill>
                  <a:srgbClr val="435362"/>
                </a:solidFill>
                <a:latin typeface="Lato Bold"/>
                <a:ea typeface="Lato Bold"/>
                <a:cs typeface="Lato Bold"/>
                <a:sym typeface="Lato Bold"/>
              </a:defRPr>
            </a:lvl1pPr>
          </a:lstStyle>
          <a:p>
            <a:r>
              <a:t>Uso de gestores de contraseñas</a:t>
            </a:r>
          </a:p>
        </p:txBody>
      </p:sp>
      <p:sp>
        <p:nvSpPr>
          <p:cNvPr id="167" name="20 CuadroTexto"/>
          <p:cNvSpPr txBox="1"/>
          <p:nvPr/>
        </p:nvSpPr>
        <p:spPr>
          <a:xfrm>
            <a:off x="493437" y="1262072"/>
            <a:ext cx="3324757" cy="171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2600">
                <a:solidFill>
                  <a:srgbClr val="DA3C44"/>
                </a:solidFill>
                <a:latin typeface="Lato Regular"/>
                <a:ea typeface="Lato Regular"/>
                <a:cs typeface="Lato Regular"/>
                <a:sym typeface="Lato Regular"/>
              </a:defRPr>
            </a:lvl1pPr>
          </a:lstStyle>
          <a:p>
            <a:r>
              <a:t>Importancia de su correcta gestión para la seguridad de la universidad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n" descr="Imagen"/>
          <p:cNvPicPr>
            <a:picLocks noChangeAspect="1"/>
          </p:cNvPicPr>
          <p:nvPr/>
        </p:nvPicPr>
        <p:blipFill>
          <a:blip r:embed="rId3"/>
          <a:stretch>
            <a:fillRect/>
          </a:stretch>
        </p:blipFill>
        <p:spPr>
          <a:xfrm>
            <a:off x="393700" y="2089150"/>
            <a:ext cx="8356600" cy="1879600"/>
          </a:xfrm>
          <a:prstGeom prst="rect">
            <a:avLst/>
          </a:prstGeom>
          <a:ln w="12700">
            <a:miter lim="400000"/>
          </a:ln>
        </p:spPr>
      </p:pic>
      <p:sp>
        <p:nvSpPr>
          <p:cNvPr id="170"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71"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72"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73"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74" name="20 CuadroTexto"/>
          <p:cNvSpPr txBox="1"/>
          <p:nvPr/>
        </p:nvSpPr>
        <p:spPr>
          <a:xfrm>
            <a:off x="348805" y="1109422"/>
            <a:ext cx="8446389"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600">
                <a:solidFill>
                  <a:srgbClr val="DA3C44"/>
                </a:solidFill>
                <a:latin typeface="Lato Regular"/>
                <a:ea typeface="Lato Regular"/>
                <a:cs typeface="Lato Regular"/>
                <a:sym typeface="Lato Regular"/>
              </a:defRPr>
            </a:lvl1pPr>
          </a:lstStyle>
          <a:p>
            <a:r>
              <a:t>Protegerlas es esencial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n" descr="Imagen"/>
          <p:cNvPicPr>
            <a:picLocks noChangeAspect="1"/>
          </p:cNvPicPr>
          <p:nvPr/>
        </p:nvPicPr>
        <p:blipFill>
          <a:blip r:embed="rId3"/>
          <a:stretch>
            <a:fillRect/>
          </a:stretch>
        </p:blipFill>
        <p:spPr>
          <a:xfrm>
            <a:off x="-1" y="0"/>
            <a:ext cx="4673601" cy="5143500"/>
          </a:xfrm>
          <a:prstGeom prst="rect">
            <a:avLst/>
          </a:prstGeom>
          <a:ln w="12700">
            <a:miter lim="400000"/>
          </a:ln>
        </p:spPr>
      </p:pic>
      <p:sp>
        <p:nvSpPr>
          <p:cNvPr id="179" name="7 Triángulo rectángulo"/>
          <p:cNvSpPr/>
          <p:nvPr/>
        </p:nvSpPr>
        <p:spPr>
          <a:xfrm rot="16200000" flipH="1">
            <a:off x="7570092" y="1213866"/>
            <a:ext cx="1944218" cy="120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80" name="8 Triángulo rectángulo"/>
          <p:cNvSpPr/>
          <p:nvPr/>
        </p:nvSpPr>
        <p:spPr>
          <a:xfrm rot="16200000">
            <a:off x="7642100" y="2942058"/>
            <a:ext cx="1800202" cy="120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181"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82"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83" name="13 Pentágono"/>
          <p:cNvSpPr/>
          <p:nvPr/>
        </p:nvSpPr>
        <p:spPr>
          <a:xfrm rot="5400000">
            <a:off x="-1390217" y="15565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84" name="14 CuadroTexto"/>
          <p:cNvSpPr txBox="1"/>
          <p:nvPr/>
        </p:nvSpPr>
        <p:spPr>
          <a:xfrm>
            <a:off x="612720" y="3342628"/>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2.</a:t>
            </a:r>
          </a:p>
        </p:txBody>
      </p:sp>
      <p:sp>
        <p:nvSpPr>
          <p:cNvPr id="185" name="20 CuadroTexto"/>
          <p:cNvSpPr txBox="1"/>
          <p:nvPr/>
        </p:nvSpPr>
        <p:spPr>
          <a:xfrm>
            <a:off x="4864856" y="778879"/>
            <a:ext cx="4013018"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t>La robustez es la principal medida de seguridad</a:t>
            </a:r>
          </a:p>
        </p:txBody>
      </p:sp>
      <p:sp>
        <p:nvSpPr>
          <p:cNvPr id="186" name="5 CuadroTexto"/>
          <p:cNvSpPr txBox="1"/>
          <p:nvPr/>
        </p:nvSpPr>
        <p:spPr>
          <a:xfrm>
            <a:off x="4864856" y="1710010"/>
            <a:ext cx="4013018" cy="279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435362"/>
                </a:solidFill>
                <a:latin typeface="Lato Bold"/>
                <a:ea typeface="Lato Bold"/>
                <a:cs typeface="Lato Bold"/>
                <a:sym typeface="Lato Bold"/>
              </a:defRPr>
            </a:pPr>
            <a:r>
              <a:t>· Contraseñas débiles o fáciles de </a:t>
            </a:r>
          </a:p>
          <a:p>
            <a:pPr>
              <a:defRPr sz="2000">
                <a:solidFill>
                  <a:srgbClr val="435362"/>
                </a:solidFill>
                <a:latin typeface="Lato Bold"/>
                <a:ea typeface="Lato Bold"/>
                <a:cs typeface="Lato Bold"/>
                <a:sym typeface="Lato Bold"/>
              </a:defRPr>
            </a:pPr>
            <a:r>
              <a:t>   recordar son un riesgo.</a:t>
            </a:r>
          </a:p>
          <a:p>
            <a:pPr>
              <a:spcBef>
                <a:spcPts val="700"/>
              </a:spcBef>
              <a:defRPr sz="2000">
                <a:solidFill>
                  <a:srgbClr val="435362"/>
                </a:solidFill>
                <a:latin typeface="Lato Bold"/>
                <a:ea typeface="Lato Bold"/>
                <a:cs typeface="Lato Bold"/>
                <a:sym typeface="Lato Bold"/>
              </a:defRPr>
            </a:pPr>
            <a:r>
              <a:t>· Generador de contraseñas,   </a:t>
            </a:r>
          </a:p>
          <a:p>
            <a:pPr>
              <a:defRPr sz="2000">
                <a:solidFill>
                  <a:srgbClr val="435362"/>
                </a:solidFill>
                <a:latin typeface="Lato Bold"/>
                <a:ea typeface="Lato Bold"/>
                <a:cs typeface="Lato Bold"/>
                <a:sym typeface="Lato Bold"/>
              </a:defRPr>
            </a:pPr>
            <a:r>
              <a:t>   forma más segura.</a:t>
            </a:r>
          </a:p>
          <a:p>
            <a:pPr>
              <a:spcBef>
                <a:spcPts val="700"/>
              </a:spcBef>
              <a:defRPr sz="2000">
                <a:solidFill>
                  <a:srgbClr val="435362"/>
                </a:solidFill>
                <a:latin typeface="Lato Bold"/>
                <a:ea typeface="Lato Bold"/>
                <a:cs typeface="Lato Bold"/>
                <a:sym typeface="Lato Bold"/>
              </a:defRPr>
            </a:pPr>
            <a:r>
              <a:t>· Longitud mínima 8 caracteres,  </a:t>
            </a:r>
          </a:p>
          <a:p>
            <a:pPr>
              <a:defRPr sz="2000">
                <a:solidFill>
                  <a:srgbClr val="435362"/>
                </a:solidFill>
                <a:latin typeface="Lato Bold"/>
                <a:ea typeface="Lato Bold"/>
                <a:cs typeface="Lato Bold"/>
                <a:sym typeface="Lato Bold"/>
              </a:defRPr>
            </a:pPr>
            <a:r>
              <a:t>   cuanto más larga, mejor.</a:t>
            </a:r>
          </a:p>
          <a:p>
            <a:pPr>
              <a:spcBef>
                <a:spcPts val="700"/>
              </a:spcBef>
              <a:defRPr sz="2000">
                <a:solidFill>
                  <a:srgbClr val="435362"/>
                </a:solidFill>
                <a:latin typeface="Lato Bold"/>
                <a:ea typeface="Lato Bold"/>
                <a:cs typeface="Lato Bold"/>
                <a:sym typeface="Lato Bold"/>
              </a:defRPr>
            </a:pPr>
            <a:r>
              <a:t>· Combinación de minúsculas, </a:t>
            </a:r>
          </a:p>
          <a:p>
            <a:pPr>
              <a:defRPr sz="2000">
                <a:solidFill>
                  <a:srgbClr val="435362"/>
                </a:solidFill>
                <a:latin typeface="Lato Bold"/>
                <a:ea typeface="Lato Bold"/>
                <a:cs typeface="Lato Bold"/>
                <a:sym typeface="Lato Bold"/>
              </a:defRPr>
            </a:pPr>
            <a:r>
              <a:t>   mayúsculas, números y símbolos.</a:t>
            </a:r>
          </a:p>
        </p:txBody>
      </p:sp>
      <p:sp>
        <p:nvSpPr>
          <p:cNvPr id="187" name="5 CuadroTexto"/>
          <p:cNvSpPr txBox="1"/>
          <p:nvPr/>
        </p:nvSpPr>
        <p:spPr>
          <a:xfrm>
            <a:off x="4864856" y="355747"/>
            <a:ext cx="3422643"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435362"/>
                </a:solidFill>
                <a:latin typeface="Lato Bold"/>
                <a:ea typeface="Lato Bold"/>
                <a:cs typeface="Lato Bold"/>
                <a:sym typeface="Lato Bold"/>
              </a:defRPr>
            </a:lvl1pPr>
          </a:lstStyle>
          <a:p>
            <a:r>
              <a:t>CONTRASEÑAS FUERTES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n" descr="Imagen"/>
          <p:cNvPicPr>
            <a:picLocks noChangeAspect="1"/>
          </p:cNvPicPr>
          <p:nvPr/>
        </p:nvPicPr>
        <p:blipFill>
          <a:blip r:embed="rId3"/>
          <a:stretch>
            <a:fillRect/>
          </a:stretch>
        </p:blipFill>
        <p:spPr>
          <a:xfrm>
            <a:off x="-1" y="0"/>
            <a:ext cx="4673601" cy="5143500"/>
          </a:xfrm>
          <a:prstGeom prst="rect">
            <a:avLst/>
          </a:prstGeom>
          <a:ln w="12700">
            <a:miter lim="400000"/>
          </a:ln>
        </p:spPr>
      </p:pic>
      <p:pic>
        <p:nvPicPr>
          <p:cNvPr id="192"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93"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94"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95"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2.</a:t>
            </a:r>
          </a:p>
        </p:txBody>
      </p:sp>
      <p:sp>
        <p:nvSpPr>
          <p:cNvPr id="196" name="5 CuadroTexto"/>
          <p:cNvSpPr txBox="1"/>
          <p:nvPr/>
        </p:nvSpPr>
        <p:spPr>
          <a:xfrm>
            <a:off x="4864856" y="355747"/>
            <a:ext cx="3422643"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435362"/>
                </a:solidFill>
                <a:latin typeface="Lato Bold"/>
                <a:ea typeface="Lato Bold"/>
                <a:cs typeface="Lato Bold"/>
                <a:sym typeface="Lato Bold"/>
              </a:defRPr>
            </a:pPr>
            <a:r>
              <a:t>Utilizar para su creación</a:t>
            </a:r>
          </a:p>
          <a:p>
            <a:pPr>
              <a:defRPr sz="2000">
                <a:solidFill>
                  <a:srgbClr val="435362"/>
                </a:solidFill>
                <a:latin typeface="Lato Bold"/>
                <a:ea typeface="Lato Bold"/>
                <a:cs typeface="Lato Bold"/>
                <a:sym typeface="Lato Bold"/>
              </a:defRPr>
            </a:pPr>
            <a:r>
              <a:t>REGLAS NEMOTÉCNICAS</a:t>
            </a:r>
          </a:p>
        </p:txBody>
      </p:sp>
      <p:sp>
        <p:nvSpPr>
          <p:cNvPr id="197" name="5 CuadroTexto"/>
          <p:cNvSpPr txBox="1"/>
          <p:nvPr/>
        </p:nvSpPr>
        <p:spPr>
          <a:xfrm>
            <a:off x="4864856" y="1710010"/>
            <a:ext cx="4102792" cy="249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DA3C44"/>
                </a:solidFill>
                <a:latin typeface="Lato Bold"/>
                <a:ea typeface="Lato Bold"/>
                <a:cs typeface="Lato Bold"/>
                <a:sym typeface="Lato Bold"/>
              </a:defRPr>
            </a:pPr>
            <a:r>
              <a:t>· Seleccionamos una frase:</a:t>
            </a:r>
          </a:p>
          <a:p>
            <a:pPr>
              <a:defRPr sz="2000">
                <a:solidFill>
                  <a:srgbClr val="435362"/>
                </a:solidFill>
                <a:latin typeface="Lato Bold"/>
                <a:ea typeface="Lato Bold"/>
                <a:cs typeface="Lato Bold"/>
                <a:sym typeface="Lato Bold"/>
              </a:defRPr>
            </a:pPr>
            <a:r>
              <a:t>   “en un lugar de la mancha”</a:t>
            </a:r>
          </a:p>
          <a:p>
            <a:pPr>
              <a:spcBef>
                <a:spcPts val="700"/>
              </a:spcBef>
              <a:defRPr sz="2000">
                <a:solidFill>
                  <a:srgbClr val="435362"/>
                </a:solidFill>
                <a:latin typeface="Lato Bold"/>
                <a:ea typeface="Lato Bold"/>
                <a:cs typeface="Lato Bold"/>
                <a:sym typeface="Lato Bold"/>
              </a:defRPr>
            </a:pPr>
            <a:r>
              <a:rPr>
                <a:solidFill>
                  <a:srgbClr val="DA3C44"/>
                </a:solidFill>
              </a:rPr>
              <a:t>· Hacemos uso de mayúsculas:     </a:t>
            </a:r>
            <a:r>
              <a:t>  </a:t>
            </a:r>
          </a:p>
          <a:p>
            <a:pPr>
              <a:defRPr sz="2000">
                <a:solidFill>
                  <a:srgbClr val="435362"/>
                </a:solidFill>
                <a:latin typeface="Lato Bold"/>
                <a:ea typeface="Lato Bold"/>
                <a:cs typeface="Lato Bold"/>
                <a:sym typeface="Lato Bold"/>
              </a:defRPr>
            </a:pPr>
            <a:r>
              <a:t>  “</a:t>
            </a:r>
            <a:r>
              <a:rPr>
                <a:solidFill>
                  <a:srgbClr val="DA3C44"/>
                </a:solidFill>
              </a:rPr>
              <a:t>E</a:t>
            </a:r>
            <a:r>
              <a:t>n un lugar de la </a:t>
            </a:r>
            <a:r>
              <a:rPr>
                <a:solidFill>
                  <a:srgbClr val="DA3C44"/>
                </a:solidFill>
              </a:rPr>
              <a:t>M</a:t>
            </a:r>
            <a:r>
              <a:t>ancha”</a:t>
            </a:r>
          </a:p>
          <a:p>
            <a:pPr>
              <a:spcBef>
                <a:spcPts val="700"/>
              </a:spcBef>
              <a:defRPr sz="2000">
                <a:solidFill>
                  <a:srgbClr val="DA3C44"/>
                </a:solidFill>
                <a:latin typeface="Lato Bold"/>
                <a:ea typeface="Lato Bold"/>
                <a:cs typeface="Lato Bold"/>
                <a:sym typeface="Lato Bold"/>
              </a:defRPr>
            </a:pPr>
            <a:r>
              <a:t>· Incluimos el servicio:</a:t>
            </a:r>
          </a:p>
          <a:p>
            <a:pPr>
              <a:defRPr sz="2000">
                <a:solidFill>
                  <a:srgbClr val="435362"/>
                </a:solidFill>
                <a:latin typeface="Lato Bold"/>
                <a:ea typeface="Lato Bold"/>
                <a:cs typeface="Lato Bold"/>
                <a:sym typeface="Lato Bold"/>
              </a:defRPr>
            </a:pPr>
            <a:r>
              <a:t>   “En un lugar de la Mancha </a:t>
            </a:r>
            <a:r>
              <a:rPr>
                <a:solidFill>
                  <a:srgbClr val="DA3C44"/>
                </a:solidFill>
              </a:rPr>
              <a:t>Correo</a:t>
            </a:r>
            <a:r>
              <a:t>”</a:t>
            </a:r>
          </a:p>
        </p:txBody>
      </p:sp>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TotalTime>
  <Words>1589</Words>
  <Application>Microsoft Office PowerPoint</Application>
  <PresentationFormat>On-screen Show (16:9)</PresentationFormat>
  <Paragraphs>135</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Lato Bold</vt:lpstr>
      <vt:lpstr>Lato Regular</vt:lpstr>
      <vt:lpstr>Open Sans Bold</vt:lpstr>
      <vt:lpstr>Open Sans Regular</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Jose Niembro</cp:lastModifiedBy>
  <cp:revision>7</cp:revision>
  <dcterms:modified xsi:type="dcterms:W3CDTF">2020-12-16T22:35:12Z</dcterms:modified>
</cp:coreProperties>
</file>